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Lato" panose="020F0502020204030203" pitchFamily="34" charset="77"/>
      <p:regular r:id="rId42"/>
      <p:bold r:id="rId43"/>
      <p:italic r:id="rId44"/>
      <p:boldItalic r:id="rId45"/>
    </p:embeddedFont>
    <p:embeddedFont>
      <p:font typeface="Lato Hairline" panose="020F0502020204030203" pitchFamily="34" charset="77"/>
      <p:regular r:id="rId46"/>
      <p:bold r:id="rId47"/>
      <p:italic r:id="rId48"/>
      <p:boldItalic r:id="rId49"/>
    </p:embeddedFont>
    <p:embeddedFont>
      <p:font typeface="Lato Light" panose="020F0502020204030203" pitchFamily="34"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gSVMflNk6kGXBFDYA3v34/ntPR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73AF1E-52C4-42B0-A87B-F39966A6BF84}">
  <a:tblStyle styleId="{B973AF1E-52C4-42B0-A87B-F39966A6BF8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EEF731-94C2-4EAD-A376-DF790209FFD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 name="Google Shape;4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045c7657f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e045c7657f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Explain Boosting model, parameter selection method (gridsearch) parameters chosen, ranges, time (intense but quick)</a:t>
            </a:r>
            <a:endParaRPr/>
          </a:p>
          <a:p>
            <a:pPr marL="0" lvl="0" indent="0" algn="l" rtl="0">
              <a:lnSpc>
                <a:spcPct val="100000"/>
              </a:lnSpc>
              <a:spcBef>
                <a:spcPts val="0"/>
              </a:spcBef>
              <a:spcAft>
                <a:spcPts val="0"/>
              </a:spcAft>
              <a:buSzPts val="1400"/>
              <a:buNone/>
            </a:pPr>
            <a:r>
              <a:rPr lang="en-US"/>
              <a:t>Measure of success on R^2 and rmse, played around with 3 fold, 5 fold and 10 fold cross validations to ensure close to true accuracy</a:t>
            </a:r>
            <a:endParaRPr/>
          </a:p>
          <a:p>
            <a:pPr marL="0" lvl="0" indent="0" algn="l" rtl="0">
              <a:lnSpc>
                <a:spcPct val="100000"/>
              </a:lnSpc>
              <a:spcBef>
                <a:spcPts val="0"/>
              </a:spcBef>
              <a:spcAft>
                <a:spcPts val="0"/>
              </a:spcAft>
              <a:buSzPts val="1400"/>
              <a:buNone/>
            </a:pPr>
            <a:r>
              <a:rPr lang="en-US"/>
              <a:t>iteration, learning rate,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a:t>
            </a:r>
            <a:endParaRPr dirty="0"/>
          </a:p>
          <a:p>
            <a:pPr marL="0" lvl="0" indent="0" algn="l" rtl="0">
              <a:lnSpc>
                <a:spcPct val="100000"/>
              </a:lnSpc>
              <a:spcBef>
                <a:spcPts val="0"/>
              </a:spcBef>
              <a:spcAft>
                <a:spcPts val="0"/>
              </a:spcAft>
              <a:buSzPts val="1400"/>
              <a:buNone/>
            </a:pPr>
            <a:r>
              <a:rPr lang="en-US" dirty="0"/>
              <a:t>The first model is linear regression with all 350 variables. </a:t>
            </a:r>
            <a:endParaRPr dirty="0"/>
          </a:p>
          <a:p>
            <a:pPr marL="0" lvl="0" indent="0" algn="l" rtl="0">
              <a:lnSpc>
                <a:spcPct val="100000"/>
              </a:lnSpc>
              <a:spcBef>
                <a:spcPts val="0"/>
              </a:spcBef>
              <a:spcAft>
                <a:spcPts val="0"/>
              </a:spcAft>
              <a:buSzPts val="1400"/>
              <a:buNone/>
            </a:pPr>
            <a:r>
              <a:rPr lang="en-US" dirty="0"/>
              <a:t>Those are the r2 and RMSE, as we can see there is an overfitting here. </a:t>
            </a:r>
            <a:endParaRPr dirty="0"/>
          </a:p>
          <a:p>
            <a:pPr marL="0" lvl="0" indent="0" algn="l" rtl="0">
              <a:lnSpc>
                <a:spcPct val="100000"/>
              </a:lnSpc>
              <a:spcBef>
                <a:spcPts val="0"/>
              </a:spcBef>
              <a:spcAft>
                <a:spcPts val="0"/>
              </a:spcAft>
              <a:buSzPts val="1400"/>
              <a:buNone/>
            </a:pPr>
            <a:r>
              <a:rPr lang="en-US" dirty="0"/>
              <a:t>So, we try to subset the model. </a:t>
            </a:r>
            <a:endParaRPr dirty="0"/>
          </a:p>
          <a:p>
            <a:pPr marL="0" lvl="0" indent="0" algn="l" rtl="0">
              <a:lnSpc>
                <a:spcPct val="100000"/>
              </a:lnSpc>
              <a:spcBef>
                <a:spcPts val="0"/>
              </a:spcBef>
              <a:spcAft>
                <a:spcPts val="0"/>
              </a:spcAft>
              <a:buSzPts val="1400"/>
              <a:buNone/>
            </a:pPr>
            <a:r>
              <a:rPr lang="en-US" dirty="0" err="1"/>
              <a:t>bic</a:t>
            </a:r>
            <a:r>
              <a:rPr lang="en-US" dirty="0"/>
              <a:t> shows 54 variables is the best subset. Se we decided to use those 54 variables and those are the r2 and RMSE. </a:t>
            </a:r>
            <a:endParaRPr dirty="0"/>
          </a:p>
          <a:p>
            <a:pPr marL="0" lvl="0" indent="0" algn="l" rtl="0">
              <a:lnSpc>
                <a:spcPct val="100000"/>
              </a:lnSpc>
              <a:spcBef>
                <a:spcPts val="0"/>
              </a:spcBef>
              <a:spcAft>
                <a:spcPts val="0"/>
              </a:spcAft>
              <a:buSzPts val="1400"/>
              <a:buNone/>
            </a:pPr>
            <a:r>
              <a:rPr lang="en-US" dirty="0"/>
              <a:t>The RMSE for the testing data drop drastically. We solved the overfitting problem with the smaller model.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045c7657f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e045c7657f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045c7657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e045c7657f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045c7657f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e045c7657f_1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045c7657f_1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045c7657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These are the variables related to Area and #of Rooms that’s picked by the reg subset. For all of these variables, it will be fair to say, the bigger the area or the more rooms means higher Sale Price. Even though it’s not always the case, but it’s the case for most of it.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045c7657f_1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045c7657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are 25 neighborhoods in Ames, These are the 6 neighborhoods picked by the regsubset. Need to focus more on these 6 neighborhoods.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045c7657f_1_9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045c7657f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045c7657f_1_19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045c7657f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045c7657f_1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e045c7657f_1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f23450f13_0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f23450f1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df6642c6f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df6642c6ff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f6642c6f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df6642c6f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045c7657f_1_24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045c7657f_1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Summary for Linear Regression 1 (with all variables)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45c7657f_1_2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045c7657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045c7657f_1_2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045c7657f_1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e045c7657f_1_2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e045c7657f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045c7657f_1_2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045c7657f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e045c7657f_1_2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e045c7657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e045c7657f_1_2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e045c7657f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045c7657f_1_29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045c7657f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f6642c6ff_0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f6642c6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f6642c6ff_0_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f6642c6f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df6642c6ff_0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df6642c6f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df6642c6ff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df6642c6f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Iterations and learning rate had a larger impact on subsequent boosting models. Regulariation parameters did not significantly decrease RMSE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f6642c6ff_0_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f6642c6f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045c7657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e045c7657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Here is the Sale Price Distribution. As we can see everything above 410k are outliers.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045c765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e045c7657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These are the box plot of Sale Price relative to the Quality, Garage, and # of Bedrooms. In terms of quality, the higher the quality, the higher the Sale Price. In terms of # of rooms, There are not much houses with  6 and 8 bedrooms , most of the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045c7657f_1_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045c7657f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17" descr="paint_transparent1.png"/>
          <p:cNvPicPr preferRelativeResize="0"/>
          <p:nvPr/>
        </p:nvPicPr>
        <p:blipFill rotWithShape="1">
          <a:blip r:embed="rId3">
            <a:alphaModFix/>
          </a:blip>
          <a:srcRect l="55210"/>
          <a:stretch/>
        </p:blipFill>
        <p:spPr>
          <a:xfrm>
            <a:off x="1" y="0"/>
            <a:ext cx="4095677" cy="5143500"/>
          </a:xfrm>
          <a:prstGeom prst="rect">
            <a:avLst/>
          </a:prstGeom>
          <a:noFill/>
          <a:ln>
            <a:noFill/>
          </a:ln>
        </p:spPr>
      </p:pic>
      <p:sp>
        <p:nvSpPr>
          <p:cNvPr id="11" name="Google Shape;11;p17"/>
          <p:cNvSpPr txBox="1">
            <a:spLocks noGrp="1"/>
          </p:cNvSpPr>
          <p:nvPr>
            <p:ph type="ctrTitle"/>
          </p:nvPr>
        </p:nvSpPr>
        <p:spPr>
          <a:xfrm>
            <a:off x="3208125" y="3287225"/>
            <a:ext cx="5250300" cy="1159800"/>
          </a:xfrm>
          <a:prstGeom prst="rect">
            <a:avLst/>
          </a:prstGeom>
          <a:noFill/>
          <a:ln>
            <a:noFill/>
          </a:ln>
        </p:spPr>
        <p:txBody>
          <a:bodyPr spcFirstLastPara="1" wrap="square" lIns="91425" tIns="91425" rIns="91425" bIns="91425" anchor="b" anchorCtr="0">
            <a:noAutofit/>
          </a:bodyPr>
          <a:lstStyle>
            <a:lvl1pPr lvl="0"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lnSpc>
                <a:spcPct val="8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18" descr="paint_transparent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 name="Google Shape;14;p18"/>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15" name="Google Shape;15;p18"/>
          <p:cNvSpPr txBox="1">
            <a:spLocks noGrp="1"/>
          </p:cNvSpPr>
          <p:nvPr>
            <p:ph type="body" idx="1"/>
          </p:nvPr>
        </p:nvSpPr>
        <p:spPr>
          <a:xfrm>
            <a:off x="457200" y="2211825"/>
            <a:ext cx="2675100" cy="26379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16" name="Google Shape;16;p18"/>
          <p:cNvSpPr txBox="1">
            <a:spLocks noGrp="1"/>
          </p:cNvSpPr>
          <p:nvPr>
            <p:ph type="body" idx="2"/>
          </p:nvPr>
        </p:nvSpPr>
        <p:spPr>
          <a:xfrm>
            <a:off x="3293406" y="2211825"/>
            <a:ext cx="2675100" cy="26379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17" name="Google Shape;17;p18"/>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8"/>
        <p:cNvGrpSpPr/>
        <p:nvPr/>
      </p:nvGrpSpPr>
      <p:grpSpPr>
        <a:xfrm>
          <a:off x="0" y="0"/>
          <a:ext cx="0" cy="0"/>
          <a:chOff x="0" y="0"/>
          <a:chExt cx="0" cy="0"/>
        </a:xfrm>
      </p:grpSpPr>
      <p:pic>
        <p:nvPicPr>
          <p:cNvPr id="19" name="Google Shape;19;p19" descr="paint_transparent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 name="Google Shape;20;p19"/>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800"/>
              <a:buNone/>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21" name="Google Shape;21;p19"/>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20"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24" name="Google Shape;24;p20"/>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0"/>
          <p:cNvSpPr txBox="1">
            <a:spLocks noGrp="1"/>
          </p:cNvSpPr>
          <p:nvPr>
            <p:ph type="ctrTitle"/>
          </p:nvPr>
        </p:nvSpPr>
        <p:spPr>
          <a:xfrm>
            <a:off x="685800" y="2878750"/>
            <a:ext cx="3914700" cy="11598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SzPts val="4800"/>
              <a:buNone/>
              <a:defRPr sz="4800"/>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a:endParaRPr/>
          </a:p>
        </p:txBody>
      </p:sp>
      <p:sp>
        <p:nvSpPr>
          <p:cNvPr id="26" name="Google Shape;26;p20"/>
          <p:cNvSpPr txBox="1">
            <a:spLocks noGrp="1"/>
          </p:cNvSpPr>
          <p:nvPr>
            <p:ph type="subTitle" idx="1"/>
          </p:nvPr>
        </p:nvSpPr>
        <p:spPr>
          <a:xfrm>
            <a:off x="685800" y="3983054"/>
            <a:ext cx="39147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7"/>
        <p:cNvGrpSpPr/>
        <p:nvPr/>
      </p:nvGrpSpPr>
      <p:grpSpPr>
        <a:xfrm>
          <a:off x="0" y="0"/>
          <a:ext cx="0" cy="0"/>
          <a:chOff x="0" y="0"/>
          <a:chExt cx="0" cy="0"/>
        </a:xfrm>
      </p:grpSpPr>
      <p:pic>
        <p:nvPicPr>
          <p:cNvPr id="28" name="Google Shape;28;p21" descr="paint_transparent4.png"/>
          <p:cNvPicPr preferRelativeResize="0"/>
          <p:nvPr/>
        </p:nvPicPr>
        <p:blipFill rotWithShape="1">
          <a:blip r:embed="rId3">
            <a:alphaModFix/>
          </a:blip>
          <a:srcRect/>
          <a:stretch/>
        </p:blipFill>
        <p:spPr>
          <a:xfrm>
            <a:off x="0" y="-12"/>
            <a:ext cx="9144000" cy="5143513"/>
          </a:xfrm>
          <a:prstGeom prst="rect">
            <a:avLst/>
          </a:prstGeom>
          <a:noFill/>
          <a:ln>
            <a:noFill/>
          </a:ln>
        </p:spPr>
      </p:pic>
      <p:sp>
        <p:nvSpPr>
          <p:cNvPr id="29" name="Google Shape;29;p21"/>
          <p:cNvSpPr txBox="1">
            <a:spLocks noGrp="1"/>
          </p:cNvSpPr>
          <p:nvPr>
            <p:ph type="body" idx="1"/>
          </p:nvPr>
        </p:nvSpPr>
        <p:spPr>
          <a:xfrm>
            <a:off x="2483350" y="836125"/>
            <a:ext cx="4177200" cy="3471300"/>
          </a:xfrm>
          <a:prstGeom prst="rect">
            <a:avLst/>
          </a:prstGeom>
          <a:noFill/>
          <a:ln>
            <a:noFill/>
          </a:ln>
        </p:spPr>
        <p:txBody>
          <a:bodyPr spcFirstLastPara="1" wrap="square" lIns="91425" tIns="91425" rIns="91425" bIns="91425" anchor="ctr" anchorCtr="0">
            <a:noAutofit/>
          </a:bodyPr>
          <a:lstStyle>
            <a:lvl1pPr marL="457200" lvl="0" indent="-381000" algn="ctr">
              <a:lnSpc>
                <a:spcPct val="100000"/>
              </a:lnSpc>
              <a:spcBef>
                <a:spcPts val="600"/>
              </a:spcBef>
              <a:spcAft>
                <a:spcPts val="0"/>
              </a:spcAft>
              <a:buClr>
                <a:srgbClr val="FFFFFF"/>
              </a:buClr>
              <a:buSzPts val="2400"/>
              <a:buChar char="×"/>
              <a:defRPr sz="2400" i="1">
                <a:solidFill>
                  <a:srgbClr val="FFFFFF"/>
                </a:solidFill>
              </a:defRPr>
            </a:lvl1pPr>
            <a:lvl2pPr marL="914400" lvl="1" indent="-381000" algn="ctr">
              <a:lnSpc>
                <a:spcPct val="100000"/>
              </a:lnSpc>
              <a:spcBef>
                <a:spcPts val="0"/>
              </a:spcBef>
              <a:spcAft>
                <a:spcPts val="0"/>
              </a:spcAft>
              <a:buClr>
                <a:srgbClr val="FFFFFF"/>
              </a:buClr>
              <a:buSzPts val="2400"/>
              <a:buChar char="×"/>
              <a:defRPr sz="2400" i="1">
                <a:solidFill>
                  <a:srgbClr val="FFFFFF"/>
                </a:solidFill>
              </a:defRPr>
            </a:lvl2pPr>
            <a:lvl3pPr marL="1371600" lvl="2" indent="-381000" algn="ctr">
              <a:lnSpc>
                <a:spcPct val="100000"/>
              </a:lnSpc>
              <a:spcBef>
                <a:spcPts val="0"/>
              </a:spcBef>
              <a:spcAft>
                <a:spcPts val="0"/>
              </a:spcAft>
              <a:buClr>
                <a:srgbClr val="FFFFFF"/>
              </a:buClr>
              <a:buSzPts val="2400"/>
              <a:buChar char="×"/>
              <a:defRPr sz="2400" i="1">
                <a:solidFill>
                  <a:srgbClr val="FFFFFF"/>
                </a:solidFill>
              </a:defRPr>
            </a:lvl3pPr>
            <a:lvl4pPr marL="1828800" lvl="3" indent="-381000" algn="ctr">
              <a:lnSpc>
                <a:spcPct val="100000"/>
              </a:lnSpc>
              <a:spcBef>
                <a:spcPts val="0"/>
              </a:spcBef>
              <a:spcAft>
                <a:spcPts val="0"/>
              </a:spcAft>
              <a:buClr>
                <a:srgbClr val="FFFFFF"/>
              </a:buClr>
              <a:buSzPts val="2400"/>
              <a:buChar char="×"/>
              <a:defRPr sz="2400" i="1">
                <a:solidFill>
                  <a:srgbClr val="FFFFFF"/>
                </a:solidFill>
              </a:defRPr>
            </a:lvl4pPr>
            <a:lvl5pPr marL="2286000" lvl="4" indent="-381000" algn="ctr">
              <a:lnSpc>
                <a:spcPct val="100000"/>
              </a:lnSpc>
              <a:spcBef>
                <a:spcPts val="0"/>
              </a:spcBef>
              <a:spcAft>
                <a:spcPts val="0"/>
              </a:spcAft>
              <a:buClr>
                <a:srgbClr val="FFFFFF"/>
              </a:buClr>
              <a:buSzPts val="2400"/>
              <a:buChar char="○"/>
              <a:defRPr sz="2400" i="1">
                <a:solidFill>
                  <a:srgbClr val="FFFFFF"/>
                </a:solidFill>
              </a:defRPr>
            </a:lvl5pPr>
            <a:lvl6pPr marL="2743200" lvl="5" indent="-381000" algn="ctr">
              <a:lnSpc>
                <a:spcPct val="100000"/>
              </a:lnSpc>
              <a:spcBef>
                <a:spcPts val="0"/>
              </a:spcBef>
              <a:spcAft>
                <a:spcPts val="0"/>
              </a:spcAft>
              <a:buClr>
                <a:srgbClr val="FFFFFF"/>
              </a:buClr>
              <a:buSzPts val="2400"/>
              <a:buChar char="■"/>
              <a:defRPr sz="2400" i="1">
                <a:solidFill>
                  <a:srgbClr val="FFFFFF"/>
                </a:solidFill>
              </a:defRPr>
            </a:lvl6pPr>
            <a:lvl7pPr marL="3200400" lvl="6" indent="-381000" algn="ctr">
              <a:lnSpc>
                <a:spcPct val="100000"/>
              </a:lnSpc>
              <a:spcBef>
                <a:spcPts val="0"/>
              </a:spcBef>
              <a:spcAft>
                <a:spcPts val="0"/>
              </a:spcAft>
              <a:buClr>
                <a:srgbClr val="FFFFFF"/>
              </a:buClr>
              <a:buSzPts val="2400"/>
              <a:buChar char="●"/>
              <a:defRPr sz="2400" i="1">
                <a:solidFill>
                  <a:srgbClr val="FFFFFF"/>
                </a:solidFill>
              </a:defRPr>
            </a:lvl7pPr>
            <a:lvl8pPr marL="3657600" lvl="7" indent="-381000" algn="ctr">
              <a:lnSpc>
                <a:spcPct val="100000"/>
              </a:lnSpc>
              <a:spcBef>
                <a:spcPts val="0"/>
              </a:spcBef>
              <a:spcAft>
                <a:spcPts val="0"/>
              </a:spcAft>
              <a:buClr>
                <a:srgbClr val="FFFFFF"/>
              </a:buClr>
              <a:buSzPts val="2400"/>
              <a:buChar char="○"/>
              <a:defRPr sz="2400" i="1">
                <a:solidFill>
                  <a:srgbClr val="FFFFFF"/>
                </a:solidFill>
              </a:defRPr>
            </a:lvl8pPr>
            <a:lvl9pPr marL="4114800" lvl="8" indent="-381000" algn="ctr">
              <a:lnSpc>
                <a:spcPct val="100000"/>
              </a:lnSpc>
              <a:spcBef>
                <a:spcPts val="0"/>
              </a:spcBef>
              <a:spcAft>
                <a:spcPts val="0"/>
              </a:spcAft>
              <a:buClr>
                <a:srgbClr val="FFFFFF"/>
              </a:buClr>
              <a:buSzPts val="2400"/>
              <a:buChar char="■"/>
              <a:defRPr sz="2400" i="1">
                <a:solidFill>
                  <a:srgbClr val="FFFFFF"/>
                </a:solidFill>
              </a:defRPr>
            </a:lvl9pPr>
          </a:lstStyle>
          <a:p>
            <a:endParaRPr/>
          </a:p>
        </p:txBody>
      </p:sp>
      <p:sp>
        <p:nvSpPr>
          <p:cNvPr id="30" name="Google Shape;30;p21"/>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1"/>
        <p:cNvGrpSpPr/>
        <p:nvPr/>
      </p:nvGrpSpPr>
      <p:grpSpPr>
        <a:xfrm>
          <a:off x="0" y="0"/>
          <a:ext cx="0" cy="0"/>
          <a:chOff x="0" y="0"/>
          <a:chExt cx="0" cy="0"/>
        </a:xfrm>
      </p:grpSpPr>
      <p:pic>
        <p:nvPicPr>
          <p:cNvPr id="32" name="Google Shape;32;p22" descr="paint_transparent1.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3" name="Google Shape;33;p22"/>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360"/>
              </a:spcBef>
              <a:spcAft>
                <a:spcPts val="0"/>
              </a:spcAft>
              <a:buSzPts val="1400"/>
              <a:buNone/>
              <a:defRPr sz="1400"/>
            </a:lvl1pPr>
            <a:lvl2pPr marL="914400" lvl="1" indent="-342900" algn="l">
              <a:lnSpc>
                <a:spcPct val="100000"/>
              </a:lnSpc>
              <a:spcBef>
                <a:spcPts val="0"/>
              </a:spcBef>
              <a:spcAft>
                <a:spcPts val="0"/>
              </a:spcAft>
              <a:buSzPts val="180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4" name="Google Shape;34;p22"/>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23"/>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US"/>
              <a:t>‹#›</a:t>
            </a:fld>
            <a:endParaRPr/>
          </a:p>
        </p:txBody>
      </p:sp>
      <p:pic>
        <p:nvPicPr>
          <p:cNvPr id="37" name="Google Shape;37;p23"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38"/>
        <p:cNvGrpSpPr/>
        <p:nvPr/>
      </p:nvGrpSpPr>
      <p:grpSpPr>
        <a:xfrm>
          <a:off x="0" y="0"/>
          <a:ext cx="0" cy="0"/>
          <a:chOff x="0" y="0"/>
          <a:chExt cx="0" cy="0"/>
        </a:xfrm>
      </p:grpSpPr>
      <p:pic>
        <p:nvPicPr>
          <p:cNvPr id="39" name="Google Shape;39;p24" descr="paint_transparent4.png"/>
          <p:cNvPicPr preferRelativeResize="0"/>
          <p:nvPr/>
        </p:nvPicPr>
        <p:blipFill rotWithShape="1">
          <a:blip r:embed="rId3">
            <a:alphaModFix/>
          </a:blip>
          <a:srcRect/>
          <a:stretch/>
        </p:blipFill>
        <p:spPr>
          <a:xfrm>
            <a:off x="0" y="0"/>
            <a:ext cx="9144000" cy="5143513"/>
          </a:xfrm>
          <a:prstGeom prst="rect">
            <a:avLst/>
          </a:prstGeom>
          <a:noFill/>
          <a:ln>
            <a:noFill/>
          </a:ln>
        </p:spPr>
      </p:pic>
      <p:sp>
        <p:nvSpPr>
          <p:cNvPr id="40" name="Google Shape;40;p24"/>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ctr">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endParaRPr/>
          </a:p>
        </p:txBody>
      </p:sp>
      <p:sp>
        <p:nvSpPr>
          <p:cNvPr id="7" name="Google Shape;7;p16"/>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600"/>
              </a:spcBef>
              <a:spcAft>
                <a:spcPts val="0"/>
              </a:spcAft>
              <a:buClr>
                <a:schemeClr val="lt2"/>
              </a:buClr>
              <a:buSzPts val="1800"/>
              <a:buFont typeface="Lato Light"/>
              <a:buChar char="×"/>
              <a:defRPr sz="1800" b="0" i="0" u="none" strike="noStrike" cap="none">
                <a:solidFill>
                  <a:schemeClr val="dk2"/>
                </a:solidFill>
                <a:latin typeface="Lato Light"/>
                <a:ea typeface="Lato Light"/>
                <a:cs typeface="Lato Light"/>
                <a:sym typeface="Lato Light"/>
              </a:defRPr>
            </a:lvl1pPr>
            <a:lvl2pPr marL="914400" marR="0" lvl="1" indent="-342900" algn="l" rtl="0">
              <a:lnSpc>
                <a:spcPct val="100000"/>
              </a:lnSpc>
              <a:spcBef>
                <a:spcPts val="0"/>
              </a:spcBef>
              <a:spcAft>
                <a:spcPts val="0"/>
              </a:spcAft>
              <a:buClr>
                <a:schemeClr val="lt2"/>
              </a:buClr>
              <a:buSzPts val="1800"/>
              <a:buFont typeface="Lato Light"/>
              <a:buChar char="×"/>
              <a:defRPr sz="1800" b="0" i="0" u="none" strike="noStrike" cap="none">
                <a:solidFill>
                  <a:schemeClr val="dk2"/>
                </a:solidFill>
                <a:latin typeface="Lato Light"/>
                <a:ea typeface="Lato Light"/>
                <a:cs typeface="Lato Light"/>
                <a:sym typeface="Lato Light"/>
              </a:defRPr>
            </a:lvl2pPr>
            <a:lvl3pPr marL="1371600" marR="0" lvl="2" indent="-342900" algn="l" rtl="0">
              <a:lnSpc>
                <a:spcPct val="100000"/>
              </a:lnSpc>
              <a:spcBef>
                <a:spcPts val="0"/>
              </a:spcBef>
              <a:spcAft>
                <a:spcPts val="0"/>
              </a:spcAft>
              <a:buClr>
                <a:schemeClr val="lt2"/>
              </a:buClr>
              <a:buSzPts val="1800"/>
              <a:buFont typeface="Lato Light"/>
              <a:buChar char="×"/>
              <a:defRPr sz="1800" b="0" i="0" u="none" strike="noStrike" cap="none">
                <a:solidFill>
                  <a:schemeClr val="dk2"/>
                </a:solidFill>
                <a:latin typeface="Lato Light"/>
                <a:ea typeface="Lato Light"/>
                <a:cs typeface="Lato Light"/>
                <a:sym typeface="Lato Light"/>
              </a:defRPr>
            </a:lvl3pPr>
            <a:lvl4pPr marL="1828800" marR="0" lvl="3" indent="-342900" algn="l" rtl="0">
              <a:lnSpc>
                <a:spcPct val="100000"/>
              </a:lnSpc>
              <a:spcBef>
                <a:spcPts val="0"/>
              </a:spcBef>
              <a:spcAft>
                <a:spcPts val="0"/>
              </a:spcAft>
              <a:buClr>
                <a:schemeClr val="dk2"/>
              </a:buClr>
              <a:buSzPts val="1800"/>
              <a:buFont typeface="Lato Light"/>
              <a:buChar char="×"/>
              <a:defRPr sz="1800" b="0" i="0" u="none" strike="noStrike" cap="none">
                <a:solidFill>
                  <a:schemeClr val="dk2"/>
                </a:solidFill>
                <a:latin typeface="Lato Light"/>
                <a:ea typeface="Lato Light"/>
                <a:cs typeface="Lato Light"/>
                <a:sym typeface="Lato Light"/>
              </a:defRPr>
            </a:lvl4pPr>
            <a:lvl5pPr marL="2286000" marR="0" lvl="4" indent="-342900" algn="l" rtl="0">
              <a:lnSpc>
                <a:spcPct val="100000"/>
              </a:lnSpc>
              <a:spcBef>
                <a:spcPts val="0"/>
              </a:spcBef>
              <a:spcAft>
                <a:spcPts val="0"/>
              </a:spcAft>
              <a:buClr>
                <a:schemeClr val="dk2"/>
              </a:buClr>
              <a:buSzPts val="1800"/>
              <a:buFont typeface="Lato Light"/>
              <a:buChar char="○"/>
              <a:defRPr sz="1800" b="0" i="0" u="none" strike="noStrike" cap="none">
                <a:solidFill>
                  <a:schemeClr val="dk2"/>
                </a:solidFill>
                <a:latin typeface="Lato Light"/>
                <a:ea typeface="Lato Light"/>
                <a:cs typeface="Lato Light"/>
                <a:sym typeface="Lato Light"/>
              </a:defRPr>
            </a:lvl5pPr>
            <a:lvl6pPr marL="2743200" marR="0" lvl="5" indent="-342900" algn="l" rtl="0">
              <a:lnSpc>
                <a:spcPct val="100000"/>
              </a:lnSpc>
              <a:spcBef>
                <a:spcPts val="0"/>
              </a:spcBef>
              <a:spcAft>
                <a:spcPts val="0"/>
              </a:spcAft>
              <a:buClr>
                <a:schemeClr val="dk2"/>
              </a:buClr>
              <a:buSzPts val="1800"/>
              <a:buFont typeface="Lato Light"/>
              <a:buChar char="■"/>
              <a:defRPr sz="1800" b="0" i="0" u="none" strike="noStrike" cap="none">
                <a:solidFill>
                  <a:schemeClr val="dk2"/>
                </a:solidFill>
                <a:latin typeface="Lato Light"/>
                <a:ea typeface="Lato Light"/>
                <a:cs typeface="Lato Light"/>
                <a:sym typeface="Lato Light"/>
              </a:defRPr>
            </a:lvl6pPr>
            <a:lvl7pPr marL="3200400" marR="0" lvl="6" indent="-342900" algn="l" rtl="0">
              <a:lnSpc>
                <a:spcPct val="100000"/>
              </a:lnSpc>
              <a:spcBef>
                <a:spcPts val="0"/>
              </a:spcBef>
              <a:spcAft>
                <a:spcPts val="0"/>
              </a:spcAft>
              <a:buClr>
                <a:schemeClr val="dk2"/>
              </a:buClr>
              <a:buSzPts val="1800"/>
              <a:buFont typeface="Lato Light"/>
              <a:buChar char="●"/>
              <a:defRPr sz="1800" b="0" i="0" u="none" strike="noStrike" cap="none">
                <a:solidFill>
                  <a:schemeClr val="dk2"/>
                </a:solidFill>
                <a:latin typeface="Lato Light"/>
                <a:ea typeface="Lato Light"/>
                <a:cs typeface="Lato Light"/>
                <a:sym typeface="Lato Light"/>
              </a:defRPr>
            </a:lvl7pPr>
            <a:lvl8pPr marL="3657600" marR="0" lvl="7" indent="-342900" algn="l" rtl="0">
              <a:lnSpc>
                <a:spcPct val="100000"/>
              </a:lnSpc>
              <a:spcBef>
                <a:spcPts val="0"/>
              </a:spcBef>
              <a:spcAft>
                <a:spcPts val="0"/>
              </a:spcAft>
              <a:buClr>
                <a:schemeClr val="dk2"/>
              </a:buClr>
              <a:buSzPts val="1800"/>
              <a:buFont typeface="Lato Light"/>
              <a:buChar char="○"/>
              <a:defRPr sz="1800" b="0" i="0" u="none" strike="noStrike" cap="none">
                <a:solidFill>
                  <a:schemeClr val="dk2"/>
                </a:solidFill>
                <a:latin typeface="Lato Light"/>
                <a:ea typeface="Lato Light"/>
                <a:cs typeface="Lato Light"/>
                <a:sym typeface="Lato Light"/>
              </a:defRPr>
            </a:lvl8pPr>
            <a:lvl9pPr marL="4114800" marR="0" lvl="8" indent="-342900" algn="l" rtl="0">
              <a:lnSpc>
                <a:spcPct val="100000"/>
              </a:lnSpc>
              <a:spcBef>
                <a:spcPts val="0"/>
              </a:spcBef>
              <a:spcAft>
                <a:spcPts val="0"/>
              </a:spcAft>
              <a:buClr>
                <a:schemeClr val="dk2"/>
              </a:buClr>
              <a:buSzPts val="1800"/>
              <a:buFont typeface="Lato Light"/>
              <a:buChar char="■"/>
              <a:defRPr sz="1800" b="0" i="0" u="none" strike="noStrike" cap="none">
                <a:solidFill>
                  <a:schemeClr val="dk2"/>
                </a:solidFill>
                <a:latin typeface="Lato Light"/>
                <a:ea typeface="Lato Light"/>
                <a:cs typeface="Lato Light"/>
                <a:sym typeface="Lato Light"/>
              </a:defRPr>
            </a:lvl9pPr>
          </a:lstStyle>
          <a:p>
            <a:endParaRPr/>
          </a:p>
        </p:txBody>
      </p:sp>
      <p:sp>
        <p:nvSpPr>
          <p:cNvPr id="8" name="Google Shape;8;p16"/>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a:spLocks noGrp="1"/>
          </p:cNvSpPr>
          <p:nvPr>
            <p:ph type="ctrTitle"/>
          </p:nvPr>
        </p:nvSpPr>
        <p:spPr>
          <a:xfrm>
            <a:off x="2082200" y="1885950"/>
            <a:ext cx="6597000" cy="1646700"/>
          </a:xfrm>
          <a:prstGeom prst="rect">
            <a:avLst/>
          </a:prstGeom>
          <a:noFill/>
          <a:ln>
            <a:noFill/>
          </a:ln>
        </p:spPr>
        <p:txBody>
          <a:bodyPr spcFirstLastPara="1" wrap="square" lIns="91425" tIns="91425" rIns="91425" bIns="91425" anchor="b" anchorCtr="0">
            <a:noAutofit/>
          </a:bodyPr>
          <a:lstStyle/>
          <a:p>
            <a:pPr marL="0" lvl="0" indent="0" algn="r" rtl="0">
              <a:lnSpc>
                <a:spcPct val="80000"/>
              </a:lnSpc>
              <a:spcBef>
                <a:spcPts val="0"/>
              </a:spcBef>
              <a:spcAft>
                <a:spcPts val="0"/>
              </a:spcAft>
              <a:buSzPts val="5000"/>
              <a:buNone/>
            </a:pPr>
            <a:r>
              <a:rPr lang="en-US" b="1"/>
              <a:t>House Price Prediction</a:t>
            </a:r>
            <a:br>
              <a:rPr lang="en-US" b="1"/>
            </a:br>
            <a:r>
              <a:rPr lang="en-US" b="1"/>
              <a:t>-Group 7 </a:t>
            </a:r>
            <a:br>
              <a:rPr lang="en-US" b="1"/>
            </a:br>
            <a:endParaRPr b="1"/>
          </a:p>
          <a:p>
            <a:pPr marL="0" lvl="0" indent="0" algn="r" rtl="0">
              <a:lnSpc>
                <a:spcPct val="80000"/>
              </a:lnSpc>
              <a:spcBef>
                <a:spcPts val="0"/>
              </a:spcBef>
              <a:spcAft>
                <a:spcPts val="0"/>
              </a:spcAft>
              <a:buSzPts val="5000"/>
              <a:buNone/>
            </a:pPr>
            <a:r>
              <a:rPr lang="en-US" sz="1600" b="1">
                <a:latin typeface="Lato"/>
                <a:ea typeface="Lato"/>
                <a:cs typeface="Lato"/>
                <a:sym typeface="Lato"/>
              </a:rPr>
              <a:t>Caesar Phan, Jiangshan(Ray) Wang, Vincentia Angelica, Lu Wang</a:t>
            </a:r>
            <a:endParaRPr sz="1600"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e045c7657f_1_162"/>
          <p:cNvSpPr txBox="1">
            <a:spLocks noGrp="1"/>
          </p:cNvSpPr>
          <p:nvPr>
            <p:ph type="body" idx="1"/>
          </p:nvPr>
        </p:nvSpPr>
        <p:spPr>
          <a:xfrm>
            <a:off x="2864350" y="836125"/>
            <a:ext cx="3201000" cy="3471300"/>
          </a:xfrm>
          <a:prstGeom prst="rect">
            <a:avLst/>
          </a:prstGeom>
          <a:noFill/>
          <a:ln>
            <a:noFill/>
          </a:ln>
        </p:spPr>
        <p:txBody>
          <a:bodyPr spcFirstLastPara="1" wrap="square" lIns="91425" tIns="91425" rIns="91425" bIns="91425" anchor="ctr" anchorCtr="0">
            <a:noAutofit/>
          </a:bodyPr>
          <a:lstStyle/>
          <a:p>
            <a:pPr marL="0" lvl="0" indent="457200" algn="ctr" rtl="0">
              <a:lnSpc>
                <a:spcPct val="100000"/>
              </a:lnSpc>
              <a:spcBef>
                <a:spcPts val="600"/>
              </a:spcBef>
              <a:spcAft>
                <a:spcPts val="0"/>
              </a:spcAft>
              <a:buSzPts val="2400"/>
              <a:buNone/>
            </a:pPr>
            <a:r>
              <a:rPr lang="en-US" sz="4200" b="1">
                <a:latin typeface="Lato"/>
                <a:ea typeface="Lato"/>
                <a:cs typeface="Lato"/>
                <a:sym typeface="Lato"/>
              </a:rPr>
              <a:t>Models </a:t>
            </a:r>
            <a:endParaRPr sz="4200" b="1">
              <a:latin typeface="Lato"/>
              <a:ea typeface="Lato"/>
              <a:cs typeface="Lato"/>
              <a:sym typeface="Lato"/>
            </a:endParaRPr>
          </a:p>
          <a:p>
            <a:pPr marL="457200" lvl="0" indent="0" algn="ctr" rtl="0">
              <a:lnSpc>
                <a:spcPct val="100000"/>
              </a:lnSpc>
              <a:spcBef>
                <a:spcPts val="600"/>
              </a:spcBef>
              <a:spcAft>
                <a:spcPts val="0"/>
              </a:spcAft>
              <a:buNone/>
            </a:pPr>
            <a:r>
              <a:rPr lang="en-US" b="1">
                <a:latin typeface="Lato"/>
                <a:ea typeface="Lato"/>
                <a:cs typeface="Lato"/>
                <a:sym typeface="Lato"/>
              </a:rPr>
              <a:t>Boosting and Linear Regression </a:t>
            </a:r>
            <a:endParaRPr b="1">
              <a:latin typeface="Lato"/>
              <a:ea typeface="Lato"/>
              <a:cs typeface="Lato"/>
              <a:sym typeface="Lato"/>
            </a:endParaRPr>
          </a:p>
        </p:txBody>
      </p:sp>
      <p:sp>
        <p:nvSpPr>
          <p:cNvPr id="154" name="Google Shape;154;ge045c7657f_1_162"/>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8"/>
          <p:cNvSpPr txBox="1">
            <a:spLocks noGrp="1"/>
          </p:cNvSpPr>
          <p:nvPr>
            <p:ph type="ctrTitle"/>
          </p:nvPr>
        </p:nvSpPr>
        <p:spPr>
          <a:xfrm>
            <a:off x="421400" y="235475"/>
            <a:ext cx="8186400" cy="9360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Boosting Models - Catboost</a:t>
            </a:r>
            <a:endParaRPr b="1">
              <a:solidFill>
                <a:srgbClr val="212121"/>
              </a:solidFill>
              <a:latin typeface="Lato"/>
              <a:ea typeface="Lato"/>
              <a:cs typeface="Lato"/>
              <a:sym typeface="Lato"/>
            </a:endParaRPr>
          </a:p>
        </p:txBody>
      </p:sp>
      <p:sp>
        <p:nvSpPr>
          <p:cNvPr id="160" name="Google Shape;160;p8"/>
          <p:cNvSpPr txBox="1">
            <a:spLocks noGrp="1"/>
          </p:cNvSpPr>
          <p:nvPr>
            <p:ph type="sldNum" idx="4294967295"/>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pic>
        <p:nvPicPr>
          <p:cNvPr id="161" name="Google Shape;161;p8"/>
          <p:cNvPicPr preferRelativeResize="0"/>
          <p:nvPr/>
        </p:nvPicPr>
        <p:blipFill>
          <a:blip r:embed="rId3">
            <a:alphaModFix/>
          </a:blip>
          <a:stretch>
            <a:fillRect/>
          </a:stretch>
        </p:blipFill>
        <p:spPr>
          <a:xfrm>
            <a:off x="1331225" y="1171475"/>
            <a:ext cx="5646950" cy="389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sldNum" idx="4294967295"/>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12</a:t>
            </a:fld>
            <a:endParaRPr/>
          </a:p>
        </p:txBody>
      </p:sp>
      <p:pic>
        <p:nvPicPr>
          <p:cNvPr id="167" name="Google Shape;167;p11"/>
          <p:cNvPicPr preferRelativeResize="0"/>
          <p:nvPr/>
        </p:nvPicPr>
        <p:blipFill>
          <a:blip r:embed="rId3">
            <a:alphaModFix/>
          </a:blip>
          <a:stretch>
            <a:fillRect/>
          </a:stretch>
        </p:blipFill>
        <p:spPr>
          <a:xfrm>
            <a:off x="9" y="0"/>
            <a:ext cx="7226664" cy="5143500"/>
          </a:xfrm>
          <a:prstGeom prst="rect">
            <a:avLst/>
          </a:prstGeom>
          <a:noFill/>
          <a:ln>
            <a:noFill/>
          </a:ln>
        </p:spPr>
      </p:pic>
      <p:sp>
        <p:nvSpPr>
          <p:cNvPr id="168" name="Google Shape;168;p11"/>
          <p:cNvSpPr txBox="1">
            <a:spLocks noGrp="1"/>
          </p:cNvSpPr>
          <p:nvPr>
            <p:ph type="subTitle" idx="1"/>
          </p:nvPr>
        </p:nvSpPr>
        <p:spPr>
          <a:xfrm>
            <a:off x="3772125" y="2449350"/>
            <a:ext cx="3231000" cy="1869000"/>
          </a:xfrm>
          <a:prstGeom prst="rect">
            <a:avLst/>
          </a:prstGeom>
          <a:solidFill>
            <a:srgbClr val="38761D"/>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500">
                <a:solidFill>
                  <a:schemeClr val="lt1"/>
                </a:solidFill>
                <a:latin typeface="Arial"/>
                <a:ea typeface="Arial"/>
                <a:cs typeface="Arial"/>
                <a:sym typeface="Arial"/>
              </a:rPr>
              <a:t>Prediction Value Change: Impact to prediction for change in feature value. “The bigger the value of the importance the bigger on average is the change to the prediction value, if this feature is changed” - catboost documentation”</a:t>
            </a:r>
            <a:endParaRPr sz="1500">
              <a:solidFill>
                <a:schemeClr val="lt1"/>
              </a:solidFill>
            </a:endParaRPr>
          </a:p>
        </p:txBody>
      </p:sp>
      <p:sp>
        <p:nvSpPr>
          <p:cNvPr id="169" name="Google Shape;169;p11"/>
          <p:cNvSpPr txBox="1">
            <a:spLocks noGrp="1"/>
          </p:cNvSpPr>
          <p:nvPr>
            <p:ph type="title" idx="4294967295"/>
          </p:nvPr>
        </p:nvSpPr>
        <p:spPr>
          <a:xfrm>
            <a:off x="7127525" y="632075"/>
            <a:ext cx="2253000" cy="1869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SzPts val="4800"/>
              <a:buNone/>
            </a:pPr>
            <a:r>
              <a:rPr lang="en-US" sz="3100" b="1">
                <a:solidFill>
                  <a:srgbClr val="212121"/>
                </a:solidFill>
                <a:latin typeface="Lato"/>
                <a:ea typeface="Lato"/>
                <a:cs typeface="Lato"/>
                <a:sym typeface="Lato"/>
              </a:rPr>
              <a:t>Catboost: Feature Prediction Value</a:t>
            </a:r>
            <a:endParaRPr sz="4500" b="1">
              <a:solidFill>
                <a:srgbClr val="21212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a:spLocks noGrp="1"/>
          </p:cNvSpPr>
          <p:nvPr>
            <p:ph type="title"/>
          </p:nvPr>
        </p:nvSpPr>
        <p:spPr>
          <a:xfrm>
            <a:off x="254625" y="451950"/>
            <a:ext cx="5511300" cy="8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latin typeface="Lato"/>
                <a:ea typeface="Lato"/>
                <a:cs typeface="Lato"/>
                <a:sym typeface="Lato"/>
              </a:rPr>
              <a:t>Linear Regression</a:t>
            </a:r>
            <a:endParaRPr b="1">
              <a:latin typeface="Lato"/>
              <a:ea typeface="Lato"/>
              <a:cs typeface="Lato"/>
              <a:sym typeface="Lato"/>
            </a:endParaRPr>
          </a:p>
        </p:txBody>
      </p:sp>
      <p:sp>
        <p:nvSpPr>
          <p:cNvPr id="175" name="Google Shape;175;p9"/>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13</a:t>
            </a:fld>
            <a:endParaRPr/>
          </a:p>
        </p:txBody>
      </p:sp>
      <p:grpSp>
        <p:nvGrpSpPr>
          <p:cNvPr id="176" name="Google Shape;176;p9"/>
          <p:cNvGrpSpPr/>
          <p:nvPr/>
        </p:nvGrpSpPr>
        <p:grpSpPr>
          <a:xfrm>
            <a:off x="457626" y="1474268"/>
            <a:ext cx="4570098" cy="1676327"/>
            <a:chOff x="3515000" y="3200728"/>
            <a:chExt cx="338100" cy="130822"/>
          </a:xfrm>
        </p:grpSpPr>
        <p:sp>
          <p:nvSpPr>
            <p:cNvPr id="177" name="Google Shape;177;p9"/>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Light"/>
                <a:ea typeface="Lato Light"/>
                <a:cs typeface="Lato Light"/>
                <a:sym typeface="Lato Light"/>
              </a:endParaRPr>
            </a:p>
            <a:p>
              <a:pPr marL="914400" lvl="0" indent="457200" algn="l" rtl="0">
                <a:spcBef>
                  <a:spcPts val="0"/>
                </a:spcBef>
                <a:spcAft>
                  <a:spcPts val="0"/>
                </a:spcAft>
                <a:buNone/>
              </a:pPr>
              <a:endParaRPr>
                <a:latin typeface="Lato Light"/>
                <a:ea typeface="Lato Light"/>
                <a:cs typeface="Lato Light"/>
                <a:sym typeface="Lato Light"/>
              </a:endParaRPr>
            </a:p>
            <a:p>
              <a:pPr marL="914400" lvl="0" indent="457200" algn="l" rtl="0">
                <a:spcBef>
                  <a:spcPts val="0"/>
                </a:spcBef>
                <a:spcAft>
                  <a:spcPts val="0"/>
                </a:spcAft>
                <a:buNone/>
              </a:pPr>
              <a:r>
                <a:rPr lang="en-US" b="1">
                  <a:latin typeface="Lato"/>
                  <a:ea typeface="Lato"/>
                  <a:cs typeface="Lato"/>
                  <a:sym typeface="Lato"/>
                </a:rPr>
                <a:t>r² : 0.9464</a:t>
              </a:r>
              <a:endParaRPr b="1">
                <a:latin typeface="Lato"/>
                <a:ea typeface="Lato"/>
                <a:cs typeface="Lato"/>
                <a:sym typeface="Lato"/>
              </a:endParaRPr>
            </a:p>
            <a:p>
              <a:pPr marL="914400" lvl="0" indent="0" algn="l" rtl="0">
                <a:spcBef>
                  <a:spcPts val="0"/>
                </a:spcBef>
                <a:spcAft>
                  <a:spcPts val="0"/>
                </a:spcAft>
                <a:buNone/>
              </a:pPr>
              <a:r>
                <a:rPr lang="en-US" b="1">
                  <a:latin typeface="Lato"/>
                  <a:ea typeface="Lato"/>
                  <a:cs typeface="Lato"/>
                  <a:sym typeface="Lato"/>
                </a:rPr>
                <a:t>RMSE - train: 23728.68</a:t>
              </a:r>
              <a:endParaRPr b="1">
                <a:latin typeface="Lato"/>
                <a:ea typeface="Lato"/>
                <a:cs typeface="Lato"/>
                <a:sym typeface="Lato"/>
              </a:endParaRPr>
            </a:p>
            <a:p>
              <a:pPr marL="457200" lvl="0" indent="457200" algn="l" rtl="0">
                <a:spcBef>
                  <a:spcPts val="0"/>
                </a:spcBef>
                <a:spcAft>
                  <a:spcPts val="0"/>
                </a:spcAft>
                <a:buNone/>
              </a:pPr>
              <a:r>
                <a:rPr lang="en-US" b="1">
                  <a:latin typeface="Lato"/>
                  <a:ea typeface="Lato"/>
                  <a:cs typeface="Lato"/>
                  <a:sym typeface="Lato"/>
                </a:rPr>
                <a:t>RMSE - test: 44863.49</a:t>
              </a:r>
              <a:endParaRPr b="1"/>
            </a:p>
          </p:txBody>
        </p:sp>
        <p:grpSp>
          <p:nvGrpSpPr>
            <p:cNvPr id="178" name="Google Shape;178;p9"/>
            <p:cNvGrpSpPr/>
            <p:nvPr/>
          </p:nvGrpSpPr>
          <p:grpSpPr>
            <a:xfrm>
              <a:off x="3515000" y="3200728"/>
              <a:ext cx="282025" cy="67650"/>
              <a:chOff x="3515000" y="3112625"/>
              <a:chExt cx="282025" cy="67650"/>
            </a:xfrm>
          </p:grpSpPr>
          <p:sp>
            <p:nvSpPr>
              <p:cNvPr id="179" name="Google Shape;179;p9"/>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35-0	</a:t>
                </a:r>
                <a:r>
                  <a:rPr lang="en-US" sz="1800" dirty="0"/>
                  <a:t> </a:t>
                </a:r>
                <a:r>
                  <a:rPr lang="en-US" sz="1800" b="1" dirty="0">
                    <a:solidFill>
                      <a:schemeClr val="lt1"/>
                    </a:solidFill>
                  </a:rPr>
                  <a:t>350 Variables</a:t>
                </a:r>
                <a:endParaRPr sz="1800" b="1" dirty="0">
                  <a:solidFill>
                    <a:schemeClr val="lt1"/>
                  </a:solidFill>
                </a:endParaRPr>
              </a:p>
            </p:txBody>
          </p:sp>
          <p:sp>
            <p:nvSpPr>
              <p:cNvPr id="180" name="Google Shape;180;p9"/>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 name="Google Shape;181;p9"/>
          <p:cNvGrpSpPr/>
          <p:nvPr/>
        </p:nvGrpSpPr>
        <p:grpSpPr>
          <a:xfrm>
            <a:off x="3773776" y="2997318"/>
            <a:ext cx="4570098" cy="1676327"/>
            <a:chOff x="3515000" y="3200728"/>
            <a:chExt cx="338100" cy="130822"/>
          </a:xfrm>
        </p:grpSpPr>
        <p:sp>
          <p:nvSpPr>
            <p:cNvPr id="182" name="Google Shape;182;p9"/>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Light"/>
                <a:ea typeface="Lato Light"/>
                <a:cs typeface="Lato Light"/>
                <a:sym typeface="Lato Light"/>
              </a:endParaRPr>
            </a:p>
            <a:p>
              <a:pPr marL="0" lvl="0" indent="0" algn="l" rtl="0">
                <a:spcBef>
                  <a:spcPts val="0"/>
                </a:spcBef>
                <a:spcAft>
                  <a:spcPts val="0"/>
                </a:spcAft>
                <a:buNone/>
              </a:pPr>
              <a:endParaRPr>
                <a:latin typeface="Lato Light"/>
                <a:ea typeface="Lato Light"/>
                <a:cs typeface="Lato Light"/>
                <a:sym typeface="Lato Light"/>
              </a:endParaRPr>
            </a:p>
            <a:p>
              <a:pPr marL="0" lvl="0" indent="0" algn="l" rtl="0">
                <a:spcBef>
                  <a:spcPts val="0"/>
                </a:spcBef>
                <a:spcAft>
                  <a:spcPts val="0"/>
                </a:spcAft>
                <a:buNone/>
              </a:pPr>
              <a:endParaRPr b="1">
                <a:latin typeface="Lato"/>
                <a:ea typeface="Lato"/>
                <a:cs typeface="Lato"/>
                <a:sym typeface="Lato"/>
              </a:endParaRPr>
            </a:p>
            <a:p>
              <a:pPr marL="914400" lvl="0" indent="457200" algn="l" rtl="0">
                <a:spcBef>
                  <a:spcPts val="0"/>
                </a:spcBef>
                <a:spcAft>
                  <a:spcPts val="0"/>
                </a:spcAft>
                <a:buNone/>
              </a:pPr>
              <a:r>
                <a:rPr lang="en-US" b="1">
                  <a:latin typeface="Lato"/>
                  <a:ea typeface="Lato"/>
                  <a:cs typeface="Lato"/>
                  <a:sym typeface="Lato"/>
                </a:rPr>
                <a:t>r² : 0.9122</a:t>
              </a:r>
              <a:endParaRPr b="1">
                <a:latin typeface="Lato"/>
                <a:ea typeface="Lato"/>
                <a:cs typeface="Lato"/>
                <a:sym typeface="Lato"/>
              </a:endParaRPr>
            </a:p>
            <a:p>
              <a:pPr marL="914400" lvl="0" indent="0" algn="l" rtl="0">
                <a:spcBef>
                  <a:spcPts val="0"/>
                </a:spcBef>
                <a:spcAft>
                  <a:spcPts val="0"/>
                </a:spcAft>
                <a:buNone/>
              </a:pPr>
              <a:r>
                <a:rPr lang="en-US" b="1">
                  <a:latin typeface="Lato"/>
                  <a:ea typeface="Lato"/>
                  <a:cs typeface="Lato"/>
                  <a:sym typeface="Lato"/>
                </a:rPr>
                <a:t>RMSE - train: 24634.49</a:t>
              </a:r>
              <a:endParaRPr b="1">
                <a:latin typeface="Lato"/>
                <a:ea typeface="Lato"/>
                <a:cs typeface="Lato"/>
                <a:sym typeface="Lato"/>
              </a:endParaRPr>
            </a:p>
            <a:p>
              <a:pPr marL="457200" lvl="0" indent="457200" algn="l" rtl="0">
                <a:spcBef>
                  <a:spcPts val="0"/>
                </a:spcBef>
                <a:spcAft>
                  <a:spcPts val="0"/>
                </a:spcAft>
                <a:buNone/>
              </a:pPr>
              <a:r>
                <a:rPr lang="en-US" b="1">
                  <a:latin typeface="Lato"/>
                  <a:ea typeface="Lato"/>
                  <a:cs typeface="Lato"/>
                  <a:sym typeface="Lato"/>
                </a:rPr>
                <a:t>RMSE - test: 26424.43</a:t>
              </a:r>
              <a:endParaRPr b="1">
                <a:latin typeface="Lato"/>
                <a:ea typeface="Lato"/>
                <a:cs typeface="Lato"/>
                <a:sym typeface="Lato"/>
              </a:endParaRPr>
            </a:p>
            <a:p>
              <a:pPr marL="0" lvl="0" indent="0" algn="l" rtl="0">
                <a:spcBef>
                  <a:spcPts val="0"/>
                </a:spcBef>
                <a:spcAft>
                  <a:spcPts val="0"/>
                </a:spcAft>
                <a:buNone/>
              </a:pPr>
              <a:endParaRPr/>
            </a:p>
          </p:txBody>
        </p:sp>
        <p:grpSp>
          <p:nvGrpSpPr>
            <p:cNvPr id="183" name="Google Shape;183;p9"/>
            <p:cNvGrpSpPr/>
            <p:nvPr/>
          </p:nvGrpSpPr>
          <p:grpSpPr>
            <a:xfrm>
              <a:off x="3515000" y="3200728"/>
              <a:ext cx="282025" cy="67650"/>
              <a:chOff x="3515000" y="3112625"/>
              <a:chExt cx="282025" cy="67650"/>
            </a:xfrm>
          </p:grpSpPr>
          <p:sp>
            <p:nvSpPr>
              <p:cNvPr id="184" name="Google Shape;184;p9"/>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457200" lvl="0" indent="457200" algn="l" rtl="0">
                  <a:spcBef>
                    <a:spcPts val="0"/>
                  </a:spcBef>
                  <a:spcAft>
                    <a:spcPts val="0"/>
                  </a:spcAft>
                  <a:buNone/>
                </a:pPr>
                <a:r>
                  <a:rPr lang="en-US" b="1">
                    <a:latin typeface="Lato"/>
                    <a:ea typeface="Lato"/>
                    <a:cs typeface="Lato"/>
                    <a:sym typeface="Lato"/>
                  </a:rPr>
                  <a:t>       </a:t>
                </a:r>
                <a:r>
                  <a:rPr lang="en-US" sz="1800" b="1">
                    <a:solidFill>
                      <a:schemeClr val="lt1"/>
                    </a:solidFill>
                    <a:latin typeface="Lato"/>
                    <a:ea typeface="Lato"/>
                    <a:cs typeface="Lato"/>
                    <a:sym typeface="Lato"/>
                  </a:rPr>
                  <a:t>54 Variables (Subset)</a:t>
                </a:r>
                <a:endParaRPr sz="1800">
                  <a:solidFill>
                    <a:schemeClr val="lt1"/>
                  </a:solidFill>
                </a:endParaRPr>
              </a:p>
            </p:txBody>
          </p:sp>
          <p:sp>
            <p:nvSpPr>
              <p:cNvPr id="185" name="Google Shape;185;p9"/>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ge045c7657f_2_1"/>
          <p:cNvPicPr preferRelativeResize="0"/>
          <p:nvPr/>
        </p:nvPicPr>
        <p:blipFill rotWithShape="1">
          <a:blip r:embed="rId3">
            <a:alphaModFix/>
          </a:blip>
          <a:srcRect/>
          <a:stretch/>
        </p:blipFill>
        <p:spPr>
          <a:xfrm>
            <a:off x="0" y="0"/>
            <a:ext cx="9179324" cy="5143500"/>
          </a:xfrm>
          <a:prstGeom prst="rect">
            <a:avLst/>
          </a:prstGeom>
          <a:noFill/>
          <a:ln>
            <a:noFill/>
          </a:ln>
        </p:spPr>
      </p:pic>
      <p:sp>
        <p:nvSpPr>
          <p:cNvPr id="191" name="Google Shape;191;ge045c7657f_2_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14</a:t>
            </a:fld>
            <a:endParaRPr/>
          </a:p>
        </p:txBody>
      </p:sp>
      <p:graphicFrame>
        <p:nvGraphicFramePr>
          <p:cNvPr id="192" name="Google Shape;192;ge045c7657f_2_1"/>
          <p:cNvGraphicFramePr/>
          <p:nvPr/>
        </p:nvGraphicFramePr>
        <p:xfrm>
          <a:off x="3681013" y="538850"/>
          <a:ext cx="4638775" cy="4433805"/>
        </p:xfrm>
        <a:graphic>
          <a:graphicData uri="http://schemas.openxmlformats.org/drawingml/2006/table">
            <a:tbl>
              <a:tblPr>
                <a:noFill/>
                <a:tableStyleId>{B973AF1E-52C4-42B0-A87B-F39966A6BF84}</a:tableStyleId>
              </a:tblPr>
              <a:tblGrid>
                <a:gridCol w="1609000">
                  <a:extLst>
                    <a:ext uri="{9D8B030D-6E8A-4147-A177-3AD203B41FA5}">
                      <a16:colId xmlns:a16="http://schemas.microsoft.com/office/drawing/2014/main" val="20000"/>
                    </a:ext>
                  </a:extLst>
                </a:gridCol>
                <a:gridCol w="1407375">
                  <a:extLst>
                    <a:ext uri="{9D8B030D-6E8A-4147-A177-3AD203B41FA5}">
                      <a16:colId xmlns:a16="http://schemas.microsoft.com/office/drawing/2014/main" val="20001"/>
                    </a:ext>
                  </a:extLst>
                </a:gridCol>
                <a:gridCol w="1622400">
                  <a:extLst>
                    <a:ext uri="{9D8B030D-6E8A-4147-A177-3AD203B41FA5}">
                      <a16:colId xmlns:a16="http://schemas.microsoft.com/office/drawing/2014/main" val="20002"/>
                    </a:ext>
                  </a:extLst>
                </a:gridCol>
              </a:tblGrid>
              <a:tr h="410775">
                <a:tc>
                  <a:txBody>
                    <a:bodyPr/>
                    <a:lstStyle/>
                    <a:p>
                      <a:pPr marL="0" lvl="0" indent="0" algn="l" rtl="0">
                        <a:spcBef>
                          <a:spcPts val="0"/>
                        </a:spcBef>
                        <a:spcAft>
                          <a:spcPts val="0"/>
                        </a:spcAft>
                        <a:buNone/>
                      </a:pPr>
                      <a:r>
                        <a:rPr lang="en-US" sz="1200" b="1">
                          <a:solidFill>
                            <a:srgbClr val="FFFFFF"/>
                          </a:solidFill>
                        </a:rPr>
                        <a:t>Variable</a:t>
                      </a:r>
                      <a:endParaRPr sz="1200" b="1">
                        <a:solidFill>
                          <a:srgbClr val="FFFFFF"/>
                        </a:solidFill>
                      </a:endParaRPr>
                    </a:p>
                  </a:txBody>
                  <a:tcPr marL="91425" marR="91425" marT="91425" marB="91425">
                    <a:lnR w="7700" cap="flat" cmpd="sng">
                      <a:solidFill>
                        <a:srgbClr val="FFFFFF"/>
                      </a:solidFill>
                      <a:prstDash val="solid"/>
                      <a:round/>
                      <a:headEnd type="none" w="sm" len="sm"/>
                      <a:tailEnd type="none" w="sm" len="sm"/>
                    </a:lnR>
                    <a:lnB w="19000" cap="flat" cmpd="sng">
                      <a:solidFill>
                        <a:srgbClr val="FFFFFF"/>
                      </a:solidFill>
                      <a:prstDash val="solid"/>
                      <a:round/>
                      <a:headEnd type="none" w="sm" len="sm"/>
                      <a:tailEnd type="none" w="sm" len="sm"/>
                    </a:lnB>
                    <a:solidFill>
                      <a:srgbClr val="FFC000"/>
                    </a:solidFill>
                  </a:tcPr>
                </a:tc>
                <a:tc>
                  <a:txBody>
                    <a:bodyPr/>
                    <a:lstStyle/>
                    <a:p>
                      <a:pPr marL="0" lvl="0" indent="0" algn="ctr" rtl="0">
                        <a:spcBef>
                          <a:spcPts val="0"/>
                        </a:spcBef>
                        <a:spcAft>
                          <a:spcPts val="0"/>
                        </a:spcAft>
                        <a:buNone/>
                      </a:pPr>
                      <a:r>
                        <a:rPr lang="en-US" sz="1200" b="1">
                          <a:solidFill>
                            <a:srgbClr val="FFFFFF"/>
                          </a:solidFill>
                        </a:rPr>
                        <a:t>Prediction Value</a:t>
                      </a:r>
                      <a:endParaRPr sz="1200" b="1">
                        <a:solidFill>
                          <a:srgbClr val="FFFFFF"/>
                        </a:solidFill>
                      </a:endParaRPr>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B w="19000" cap="flat" cmpd="sng">
                      <a:solidFill>
                        <a:srgbClr val="FFFFFF"/>
                      </a:solidFill>
                      <a:prstDash val="solid"/>
                      <a:round/>
                      <a:headEnd type="none" w="sm" len="sm"/>
                      <a:tailEnd type="none" w="sm" len="sm"/>
                    </a:lnB>
                    <a:solidFill>
                      <a:srgbClr val="FFC000"/>
                    </a:solidFill>
                  </a:tcPr>
                </a:tc>
                <a:tc>
                  <a:txBody>
                    <a:bodyPr/>
                    <a:lstStyle/>
                    <a:p>
                      <a:pPr marL="0" lvl="0" indent="0" algn="r" rtl="0">
                        <a:spcBef>
                          <a:spcPts val="0"/>
                        </a:spcBef>
                        <a:spcAft>
                          <a:spcPts val="0"/>
                        </a:spcAft>
                        <a:buNone/>
                      </a:pPr>
                      <a:r>
                        <a:rPr lang="en-US" sz="1200" b="1">
                          <a:solidFill>
                            <a:srgbClr val="FFFFFF"/>
                          </a:solidFill>
                        </a:rPr>
                        <a:t>Regression</a:t>
                      </a:r>
                      <a:endParaRPr sz="1200" b="1">
                        <a:solidFill>
                          <a:srgbClr val="FFFFFF"/>
                        </a:solidFill>
                      </a:endParaRPr>
                    </a:p>
                  </a:txBody>
                  <a:tcPr marL="91425" marR="91425" marT="91425" marB="91425">
                    <a:lnL w="7700" cap="flat" cmpd="sng">
                      <a:solidFill>
                        <a:srgbClr val="FFFFFF"/>
                      </a:solidFill>
                      <a:prstDash val="solid"/>
                      <a:round/>
                      <a:headEnd type="none" w="sm" len="sm"/>
                      <a:tailEnd type="none" w="sm" len="sm"/>
                    </a:lnL>
                    <a:lnB w="19000" cap="flat" cmpd="sng">
                      <a:solidFill>
                        <a:srgbClr val="FFFFFF"/>
                      </a:solidFill>
                      <a:prstDash val="solid"/>
                      <a:round/>
                      <a:headEnd type="none" w="sm" len="sm"/>
                      <a:tailEnd type="none" w="sm" len="sm"/>
                    </a:lnB>
                    <a:solidFill>
                      <a:srgbClr val="FFC000"/>
                    </a:solidFill>
                  </a:tcPr>
                </a:tc>
                <a:extLst>
                  <a:ext uri="{0D108BD9-81ED-4DB2-BD59-A6C34878D82A}">
                    <a16:rowId xmlns:a16="http://schemas.microsoft.com/office/drawing/2014/main" val="10000"/>
                  </a:ext>
                </a:extLst>
              </a:tr>
              <a:tr h="326475">
                <a:tc>
                  <a:txBody>
                    <a:bodyPr/>
                    <a:lstStyle/>
                    <a:p>
                      <a:pPr marL="0" lvl="0" indent="0" algn="l" rtl="0">
                        <a:spcBef>
                          <a:spcPts val="0"/>
                        </a:spcBef>
                        <a:spcAft>
                          <a:spcPts val="0"/>
                        </a:spcAft>
                        <a:buNone/>
                      </a:pPr>
                      <a:r>
                        <a:rPr lang="en-US" sz="1200"/>
                        <a:t>GrLivArea</a:t>
                      </a:r>
                      <a:endParaRPr sz="1200"/>
                    </a:p>
                  </a:txBody>
                  <a:tcPr marL="91425" marR="91425" marT="91425" marB="91425">
                    <a:lnR w="7700" cap="flat" cmpd="sng">
                      <a:solidFill>
                        <a:srgbClr val="FFFFFF"/>
                      </a:solidFill>
                      <a:prstDash val="solid"/>
                      <a:round/>
                      <a:headEnd type="none" w="sm" len="sm"/>
                      <a:tailEnd type="none" w="sm" len="sm"/>
                    </a:lnR>
                    <a:lnT w="190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ctr" rtl="0">
                        <a:spcBef>
                          <a:spcPts val="0"/>
                        </a:spcBef>
                        <a:spcAft>
                          <a:spcPts val="0"/>
                        </a:spcAft>
                        <a:buNone/>
                      </a:pPr>
                      <a:r>
                        <a:rPr lang="en-US" sz="1200"/>
                        <a:t>18.64</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190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r" rtl="0">
                        <a:spcBef>
                          <a:spcPts val="0"/>
                        </a:spcBef>
                        <a:spcAft>
                          <a:spcPts val="0"/>
                        </a:spcAft>
                        <a:buNone/>
                      </a:pPr>
                      <a:r>
                        <a:rPr lang="en-US" sz="1200"/>
                        <a:t>$22,006.20</a:t>
                      </a:r>
                      <a:endParaRPr sz="1200"/>
                    </a:p>
                  </a:txBody>
                  <a:tcPr marL="91425" marR="91425" marT="91425" marB="91425">
                    <a:lnL w="7700" cap="flat" cmpd="sng">
                      <a:solidFill>
                        <a:srgbClr val="FFFFFF"/>
                      </a:solidFill>
                      <a:prstDash val="solid"/>
                      <a:round/>
                      <a:headEnd type="none" w="sm" len="sm"/>
                      <a:tailEnd type="none" w="sm" len="sm"/>
                    </a:lnL>
                    <a:lnT w="190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extLst>
                  <a:ext uri="{0D108BD9-81ED-4DB2-BD59-A6C34878D82A}">
                    <a16:rowId xmlns:a16="http://schemas.microsoft.com/office/drawing/2014/main" val="10001"/>
                  </a:ext>
                </a:extLst>
              </a:tr>
              <a:tr h="326475">
                <a:tc>
                  <a:txBody>
                    <a:bodyPr/>
                    <a:lstStyle/>
                    <a:p>
                      <a:pPr marL="0" lvl="0" indent="0" algn="l" rtl="0">
                        <a:spcBef>
                          <a:spcPts val="0"/>
                        </a:spcBef>
                        <a:spcAft>
                          <a:spcPts val="0"/>
                        </a:spcAft>
                        <a:buNone/>
                      </a:pPr>
                      <a:r>
                        <a:rPr lang="en-US" sz="1200"/>
                        <a:t>ExterQual_TA</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US" sz="1200"/>
                        <a:t>9.08</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US" sz="1200"/>
                        <a:t>-$36,557.10</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326475">
                <a:tc>
                  <a:txBody>
                    <a:bodyPr/>
                    <a:lstStyle/>
                    <a:p>
                      <a:pPr marL="0" lvl="0" indent="0" algn="l" rtl="0">
                        <a:spcBef>
                          <a:spcPts val="0"/>
                        </a:spcBef>
                        <a:spcAft>
                          <a:spcPts val="0"/>
                        </a:spcAft>
                        <a:buNone/>
                      </a:pPr>
                      <a:r>
                        <a:rPr lang="en-US" sz="1200"/>
                        <a:t>GarageCars</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ctr" rtl="0">
                        <a:spcBef>
                          <a:spcPts val="0"/>
                        </a:spcBef>
                        <a:spcAft>
                          <a:spcPts val="0"/>
                        </a:spcAft>
                        <a:buNone/>
                      </a:pPr>
                      <a:r>
                        <a:rPr lang="en-US" sz="1200"/>
                        <a:t>8.56</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r" rtl="0">
                        <a:spcBef>
                          <a:spcPts val="0"/>
                        </a:spcBef>
                        <a:spcAft>
                          <a:spcPts val="0"/>
                        </a:spcAft>
                        <a:buNone/>
                      </a:pPr>
                      <a:r>
                        <a:rPr lang="en-US" sz="1200"/>
                        <a:t>Not Significant</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extLst>
                  <a:ext uri="{0D108BD9-81ED-4DB2-BD59-A6C34878D82A}">
                    <a16:rowId xmlns:a16="http://schemas.microsoft.com/office/drawing/2014/main" val="10003"/>
                  </a:ext>
                </a:extLst>
              </a:tr>
              <a:tr h="326475">
                <a:tc>
                  <a:txBody>
                    <a:bodyPr/>
                    <a:lstStyle/>
                    <a:p>
                      <a:pPr marL="0" lvl="0" indent="0" algn="l" rtl="0">
                        <a:spcBef>
                          <a:spcPts val="0"/>
                        </a:spcBef>
                        <a:spcAft>
                          <a:spcPts val="0"/>
                        </a:spcAft>
                        <a:buNone/>
                      </a:pPr>
                      <a:r>
                        <a:rPr lang="en-US" sz="1200"/>
                        <a:t>TotalBsmtSF</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US" sz="1200"/>
                        <a:t>7.27</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US" sz="1200"/>
                        <a:t>$6,681.60</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326475">
                <a:tc>
                  <a:txBody>
                    <a:bodyPr/>
                    <a:lstStyle/>
                    <a:p>
                      <a:pPr marL="0" lvl="0" indent="0" algn="l" rtl="0">
                        <a:spcBef>
                          <a:spcPts val="0"/>
                        </a:spcBef>
                        <a:spcAft>
                          <a:spcPts val="0"/>
                        </a:spcAft>
                        <a:buNone/>
                      </a:pPr>
                      <a:r>
                        <a:rPr lang="en-US" sz="1200"/>
                        <a:t>1stFlrSF</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ctr" rtl="0">
                        <a:spcBef>
                          <a:spcPts val="0"/>
                        </a:spcBef>
                        <a:spcAft>
                          <a:spcPts val="0"/>
                        </a:spcAft>
                        <a:buNone/>
                      </a:pPr>
                      <a:r>
                        <a:rPr lang="en-US" sz="1200"/>
                        <a:t>5.53</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r" rtl="0">
                        <a:spcBef>
                          <a:spcPts val="0"/>
                        </a:spcBef>
                        <a:spcAft>
                          <a:spcPts val="0"/>
                        </a:spcAft>
                        <a:buNone/>
                      </a:pPr>
                      <a:r>
                        <a:rPr lang="en-US" sz="1200"/>
                        <a:t>Not Significant</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extLst>
                  <a:ext uri="{0D108BD9-81ED-4DB2-BD59-A6C34878D82A}">
                    <a16:rowId xmlns:a16="http://schemas.microsoft.com/office/drawing/2014/main" val="10005"/>
                  </a:ext>
                </a:extLst>
              </a:tr>
              <a:tr h="326475">
                <a:tc>
                  <a:txBody>
                    <a:bodyPr/>
                    <a:lstStyle/>
                    <a:p>
                      <a:pPr marL="0" lvl="0" indent="0" algn="l" rtl="0">
                        <a:spcBef>
                          <a:spcPts val="0"/>
                        </a:spcBef>
                        <a:spcAft>
                          <a:spcPts val="0"/>
                        </a:spcAft>
                        <a:buNone/>
                      </a:pPr>
                      <a:r>
                        <a:rPr lang="en-US" sz="1200"/>
                        <a:t>GarageArea</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US" sz="1200"/>
                        <a:t>4.45</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US" sz="1200"/>
                        <a:t>$4,723.50</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r h="326475">
                <a:tc>
                  <a:txBody>
                    <a:bodyPr/>
                    <a:lstStyle/>
                    <a:p>
                      <a:pPr marL="0" lvl="0" indent="0" algn="l" rtl="0">
                        <a:spcBef>
                          <a:spcPts val="0"/>
                        </a:spcBef>
                        <a:spcAft>
                          <a:spcPts val="0"/>
                        </a:spcAft>
                        <a:buNone/>
                      </a:pPr>
                      <a:r>
                        <a:rPr lang="en-US" sz="1200"/>
                        <a:t>BsmtFinSF1</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ctr" rtl="0">
                        <a:spcBef>
                          <a:spcPts val="0"/>
                        </a:spcBef>
                        <a:spcAft>
                          <a:spcPts val="0"/>
                        </a:spcAft>
                        <a:buNone/>
                      </a:pPr>
                      <a:r>
                        <a:rPr lang="en-US" sz="1200"/>
                        <a:t>4.03</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r" rtl="0">
                        <a:spcBef>
                          <a:spcPts val="0"/>
                        </a:spcBef>
                        <a:spcAft>
                          <a:spcPts val="0"/>
                        </a:spcAft>
                        <a:buNone/>
                      </a:pPr>
                      <a:r>
                        <a:rPr lang="en-US" sz="1200"/>
                        <a:t>$4,642.30</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extLst>
                  <a:ext uri="{0D108BD9-81ED-4DB2-BD59-A6C34878D82A}">
                    <a16:rowId xmlns:a16="http://schemas.microsoft.com/office/drawing/2014/main" val="10007"/>
                  </a:ext>
                </a:extLst>
              </a:tr>
              <a:tr h="326475">
                <a:tc>
                  <a:txBody>
                    <a:bodyPr/>
                    <a:lstStyle/>
                    <a:p>
                      <a:pPr marL="0" lvl="0" indent="0" algn="l" rtl="0">
                        <a:spcBef>
                          <a:spcPts val="0"/>
                        </a:spcBef>
                        <a:spcAft>
                          <a:spcPts val="0"/>
                        </a:spcAft>
                        <a:buNone/>
                      </a:pPr>
                      <a:r>
                        <a:rPr lang="en-US" sz="1200"/>
                        <a:t>LotArea</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US" sz="1200"/>
                        <a:t>3.74</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US" sz="1200"/>
                        <a:t>$4,285.90</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08"/>
                  </a:ext>
                </a:extLst>
              </a:tr>
              <a:tr h="326475">
                <a:tc>
                  <a:txBody>
                    <a:bodyPr/>
                    <a:lstStyle/>
                    <a:p>
                      <a:pPr marL="0" lvl="0" indent="0" algn="l" rtl="0">
                        <a:spcBef>
                          <a:spcPts val="0"/>
                        </a:spcBef>
                        <a:spcAft>
                          <a:spcPts val="0"/>
                        </a:spcAft>
                        <a:buNone/>
                      </a:pPr>
                      <a:r>
                        <a:rPr lang="en-US" sz="1200"/>
                        <a:t>Foundation_PConc</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ctr" rtl="0">
                        <a:spcBef>
                          <a:spcPts val="0"/>
                        </a:spcBef>
                        <a:spcAft>
                          <a:spcPts val="0"/>
                        </a:spcAft>
                        <a:buNone/>
                      </a:pPr>
                      <a:r>
                        <a:rPr lang="en-US" sz="1200"/>
                        <a:t>2.93</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r" rtl="0">
                        <a:spcBef>
                          <a:spcPts val="0"/>
                        </a:spcBef>
                        <a:spcAft>
                          <a:spcPts val="0"/>
                        </a:spcAft>
                        <a:buNone/>
                      </a:pPr>
                      <a:r>
                        <a:rPr lang="en-US" sz="1200"/>
                        <a:t>Not Significant</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extLst>
                  <a:ext uri="{0D108BD9-81ED-4DB2-BD59-A6C34878D82A}">
                    <a16:rowId xmlns:a16="http://schemas.microsoft.com/office/drawing/2014/main" val="10009"/>
                  </a:ext>
                </a:extLst>
              </a:tr>
              <a:tr h="326475">
                <a:tc>
                  <a:txBody>
                    <a:bodyPr/>
                    <a:lstStyle/>
                    <a:p>
                      <a:pPr marL="0" lvl="0" indent="0" algn="l" rtl="0">
                        <a:spcBef>
                          <a:spcPts val="0"/>
                        </a:spcBef>
                        <a:spcAft>
                          <a:spcPts val="0"/>
                        </a:spcAft>
                        <a:buNone/>
                      </a:pPr>
                      <a:r>
                        <a:rPr lang="en-US" sz="1200"/>
                        <a:t>Fireplaces</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US" sz="1200"/>
                        <a:t>2.46</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tc>
                  <a:txBody>
                    <a:bodyPr/>
                    <a:lstStyle/>
                    <a:p>
                      <a:pPr marL="0" lvl="0" indent="0" algn="r" rtl="0">
                        <a:spcBef>
                          <a:spcPts val="0"/>
                        </a:spcBef>
                        <a:spcAft>
                          <a:spcPts val="0"/>
                        </a:spcAft>
                        <a:buNone/>
                      </a:pPr>
                      <a:r>
                        <a:rPr lang="en-US" sz="1200"/>
                        <a:t>Not Significant</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F2CC"/>
                    </a:solidFill>
                  </a:tcPr>
                </a:tc>
                <a:extLst>
                  <a:ext uri="{0D108BD9-81ED-4DB2-BD59-A6C34878D82A}">
                    <a16:rowId xmlns:a16="http://schemas.microsoft.com/office/drawing/2014/main" val="10010"/>
                  </a:ext>
                </a:extLst>
              </a:tr>
              <a:tr h="326475">
                <a:tc>
                  <a:txBody>
                    <a:bodyPr/>
                    <a:lstStyle/>
                    <a:p>
                      <a:pPr marL="0" lvl="0" indent="0" algn="l" rtl="0">
                        <a:spcBef>
                          <a:spcPts val="0"/>
                        </a:spcBef>
                        <a:spcAft>
                          <a:spcPts val="0"/>
                        </a:spcAft>
                        <a:buNone/>
                      </a:pPr>
                      <a:r>
                        <a:rPr lang="en-US" sz="1200"/>
                        <a:t>KitchenQual_TA</a:t>
                      </a:r>
                      <a:endParaRPr sz="1200"/>
                    </a:p>
                  </a:txBody>
                  <a:tcPr marL="91425" marR="91425" marT="91425" marB="91425">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ctr" rtl="0">
                        <a:spcBef>
                          <a:spcPts val="0"/>
                        </a:spcBef>
                        <a:spcAft>
                          <a:spcPts val="0"/>
                        </a:spcAft>
                        <a:buNone/>
                      </a:pPr>
                      <a:r>
                        <a:rPr lang="en-US" sz="1200"/>
                        <a:t>2.36</a:t>
                      </a:r>
                      <a:endParaRPr sz="1200"/>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tc>
                  <a:txBody>
                    <a:bodyPr/>
                    <a:lstStyle/>
                    <a:p>
                      <a:pPr marL="0" lvl="0" indent="0" algn="r" rtl="0">
                        <a:spcBef>
                          <a:spcPts val="0"/>
                        </a:spcBef>
                        <a:spcAft>
                          <a:spcPts val="0"/>
                        </a:spcAft>
                        <a:buNone/>
                      </a:pPr>
                      <a:r>
                        <a:rPr lang="en-US" sz="1200"/>
                        <a:t>-$30,030.30</a:t>
                      </a:r>
                      <a:endParaRPr sz="1200"/>
                    </a:p>
                  </a:txBody>
                  <a:tcPr marL="91425" marR="91425" marT="91425" marB="91425">
                    <a:lnL w="7700" cap="flat" cmpd="sng">
                      <a:solidFill>
                        <a:srgbClr val="FFFFFF"/>
                      </a:solidFill>
                      <a:prstDash val="solid"/>
                      <a:round/>
                      <a:headEnd type="none" w="sm" len="sm"/>
                      <a:tailEnd type="none" w="sm" len="sm"/>
                    </a:lnL>
                    <a:lnT w="7700"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FFE699"/>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e045c7657f_0_17"/>
          <p:cNvSpPr txBox="1">
            <a:spLocks noGrp="1"/>
          </p:cNvSpPr>
          <p:nvPr>
            <p:ph type="ctrTitle"/>
          </p:nvPr>
        </p:nvSpPr>
        <p:spPr>
          <a:xfrm>
            <a:off x="854925" y="520925"/>
            <a:ext cx="6915300" cy="11598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a:solidFill>
                  <a:srgbClr val="212121"/>
                </a:solidFill>
                <a:latin typeface="Lato Light"/>
                <a:ea typeface="Lato Light"/>
                <a:cs typeface="Lato Light"/>
                <a:sym typeface="Lato Light"/>
              </a:rPr>
              <a:t>Evaluation criteria</a:t>
            </a:r>
            <a:endParaRPr/>
          </a:p>
        </p:txBody>
      </p:sp>
      <p:sp>
        <p:nvSpPr>
          <p:cNvPr id="198" name="Google Shape;198;ge045c7657f_0_17"/>
          <p:cNvSpPr txBox="1">
            <a:spLocks noGrp="1"/>
          </p:cNvSpPr>
          <p:nvPr>
            <p:ph type="sldNum" idx="4294967295"/>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15</a:t>
            </a:fld>
            <a:endParaRPr/>
          </a:p>
        </p:txBody>
      </p:sp>
      <p:graphicFrame>
        <p:nvGraphicFramePr>
          <p:cNvPr id="199" name="Google Shape;199;ge045c7657f_0_17"/>
          <p:cNvGraphicFramePr/>
          <p:nvPr/>
        </p:nvGraphicFramePr>
        <p:xfrm>
          <a:off x="793325" y="2128150"/>
          <a:ext cx="7239000" cy="2224920"/>
        </p:xfrm>
        <a:graphic>
          <a:graphicData uri="http://schemas.openxmlformats.org/drawingml/2006/table">
            <a:tbl>
              <a:tblPr>
                <a:noFill/>
                <a:tableStyleId>{E9EEF731-94C2-4EAD-A376-DF790209FFD3}</a:tableStyleId>
              </a:tblPr>
              <a:tblGrid>
                <a:gridCol w="1570975">
                  <a:extLst>
                    <a:ext uri="{9D8B030D-6E8A-4147-A177-3AD203B41FA5}">
                      <a16:colId xmlns:a16="http://schemas.microsoft.com/office/drawing/2014/main" val="20000"/>
                    </a:ext>
                  </a:extLst>
                </a:gridCol>
                <a:gridCol w="932875">
                  <a:extLst>
                    <a:ext uri="{9D8B030D-6E8A-4147-A177-3AD203B41FA5}">
                      <a16:colId xmlns:a16="http://schemas.microsoft.com/office/drawing/2014/main" val="20001"/>
                    </a:ext>
                  </a:extLst>
                </a:gridCol>
                <a:gridCol w="1582900">
                  <a:extLst>
                    <a:ext uri="{9D8B030D-6E8A-4147-A177-3AD203B41FA5}">
                      <a16:colId xmlns:a16="http://schemas.microsoft.com/office/drawing/2014/main" val="20002"/>
                    </a:ext>
                  </a:extLst>
                </a:gridCol>
                <a:gridCol w="31522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a:t>Model</a:t>
                      </a:r>
                      <a:endParaRPr/>
                    </a:p>
                  </a:txBody>
                  <a:tcPr marL="91425" marR="91425" marT="91425" marB="91425">
                    <a:gradFill>
                      <a:gsLst>
                        <a:gs pos="0">
                          <a:srgbClr val="DFE9FB"/>
                        </a:gs>
                        <a:gs pos="100000">
                          <a:srgbClr val="6E9BE7"/>
                        </a:gs>
                      </a:gsLst>
                      <a:lin ang="5400012" scaled="0"/>
                    </a:gradFill>
                  </a:tcPr>
                </a:tc>
                <a:tc>
                  <a:txBody>
                    <a:bodyPr/>
                    <a:lstStyle/>
                    <a:p>
                      <a:pPr marL="0" lvl="0" indent="0" algn="l" rtl="0">
                        <a:spcBef>
                          <a:spcPts val="0"/>
                        </a:spcBef>
                        <a:spcAft>
                          <a:spcPts val="0"/>
                        </a:spcAft>
                        <a:buNone/>
                      </a:pPr>
                      <a:r>
                        <a:rPr lang="en-US"/>
                        <a:t>R^2</a:t>
                      </a:r>
                      <a:endParaRPr/>
                    </a:p>
                  </a:txBody>
                  <a:tcPr marL="91425" marR="91425" marT="91425" marB="91425">
                    <a:gradFill>
                      <a:gsLst>
                        <a:gs pos="0">
                          <a:srgbClr val="DFE9FB"/>
                        </a:gs>
                        <a:gs pos="100000">
                          <a:srgbClr val="6E9BE7"/>
                        </a:gs>
                      </a:gsLst>
                      <a:lin ang="5400012" scaled="0"/>
                    </a:gradFill>
                  </a:tcPr>
                </a:tc>
                <a:tc>
                  <a:txBody>
                    <a:bodyPr/>
                    <a:lstStyle/>
                    <a:p>
                      <a:pPr marL="0" lvl="0" indent="0" algn="l" rtl="0">
                        <a:spcBef>
                          <a:spcPts val="0"/>
                        </a:spcBef>
                        <a:spcAft>
                          <a:spcPts val="0"/>
                        </a:spcAft>
                        <a:buNone/>
                      </a:pPr>
                      <a:r>
                        <a:rPr lang="en-US"/>
                        <a:t>RMSE (testing)</a:t>
                      </a:r>
                      <a:endParaRPr/>
                    </a:p>
                  </a:txBody>
                  <a:tcPr marL="91425" marR="91425" marT="91425" marB="91425">
                    <a:gradFill>
                      <a:gsLst>
                        <a:gs pos="0">
                          <a:srgbClr val="DFE9FB"/>
                        </a:gs>
                        <a:gs pos="100000">
                          <a:srgbClr val="6E9BE7"/>
                        </a:gs>
                      </a:gsLst>
                      <a:lin ang="5400012" scaled="0"/>
                    </a:gradFill>
                  </a:tcPr>
                </a:tc>
                <a:tc>
                  <a:txBody>
                    <a:bodyPr/>
                    <a:lstStyle/>
                    <a:p>
                      <a:pPr marL="0" lvl="0" indent="0" algn="l" rtl="0">
                        <a:spcBef>
                          <a:spcPts val="0"/>
                        </a:spcBef>
                        <a:spcAft>
                          <a:spcPts val="0"/>
                        </a:spcAft>
                        <a:buNone/>
                      </a:pPr>
                      <a:r>
                        <a:rPr lang="en-US"/>
                        <a:t>Notes:</a:t>
                      </a:r>
                      <a:endParaRPr/>
                    </a:p>
                  </a:txBody>
                  <a:tcPr marL="91425" marR="91425" marT="91425" marB="91425">
                    <a:gradFill>
                      <a:gsLst>
                        <a:gs pos="0">
                          <a:srgbClr val="DFE9FB"/>
                        </a:gs>
                        <a:gs pos="100000">
                          <a:srgbClr val="6E9BE7"/>
                        </a:gs>
                      </a:gsLst>
                      <a:lin ang="5400012" scaled="0"/>
                    </a:gra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Regression (All)</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0.9464</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44,863</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Fast, interpretable but overfitting </a:t>
                      </a:r>
                      <a:endParaRPr/>
                    </a:p>
                  </a:txBody>
                  <a:tcPr marL="91425" marR="91425" marT="91425" marB="91425">
                    <a:gradFill>
                      <a:gsLst>
                        <a:gs pos="0">
                          <a:srgbClr val="FFFFFF"/>
                        </a:gs>
                        <a:gs pos="100000">
                          <a:srgbClr val="B3B3B3"/>
                        </a:gs>
                      </a:gsLst>
                      <a:lin ang="5400012" scaled="0"/>
                    </a:gra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Regression (54)</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0.9122</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26,424</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More interpretable, not overfitting</a:t>
                      </a:r>
                      <a:endParaRPr/>
                    </a:p>
                  </a:txBody>
                  <a:tcPr marL="91425" marR="91425" marT="91425" marB="91425">
                    <a:gradFill>
                      <a:gsLst>
                        <a:gs pos="0">
                          <a:srgbClr val="FFFFFF"/>
                        </a:gs>
                        <a:gs pos="100000">
                          <a:srgbClr val="B3B3B3"/>
                        </a:gs>
                      </a:gsLst>
                      <a:lin ang="5400012" scaled="0"/>
                    </a:gra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Catboost</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0.8879</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28,268</a:t>
                      </a:r>
                      <a:endParaRPr/>
                    </a:p>
                  </a:txBody>
                  <a:tcPr marL="91425" marR="91425" marT="91425" marB="91425">
                    <a:gradFill>
                      <a:gsLst>
                        <a:gs pos="0">
                          <a:srgbClr val="FFFFFF"/>
                        </a:gs>
                        <a:gs pos="100000">
                          <a:srgbClr val="B3B3B3"/>
                        </a:gs>
                      </a:gsLst>
                      <a:lin ang="5400012" scaled="0"/>
                    </a:gradFill>
                  </a:tcPr>
                </a:tc>
                <a:tc>
                  <a:txBody>
                    <a:bodyPr/>
                    <a:lstStyle/>
                    <a:p>
                      <a:pPr marL="0" lvl="0" indent="0" algn="l" rtl="0">
                        <a:spcBef>
                          <a:spcPts val="0"/>
                        </a:spcBef>
                        <a:spcAft>
                          <a:spcPts val="0"/>
                        </a:spcAft>
                        <a:buNone/>
                      </a:pPr>
                      <a:r>
                        <a:rPr lang="en-US"/>
                        <a:t>Takeaway: Time (~15 minutes per gridsearch) and resource intensive, valuable feature insights, less business value</a:t>
                      </a:r>
                      <a:endParaRPr/>
                    </a:p>
                  </a:txBody>
                  <a:tcPr marL="91425" marR="91425" marT="91425" marB="91425">
                    <a:gradFill>
                      <a:gsLst>
                        <a:gs pos="0">
                          <a:srgbClr val="FFFFFF"/>
                        </a:gs>
                        <a:gs pos="100000">
                          <a:srgbClr val="B3B3B3"/>
                        </a:gs>
                      </a:gsLst>
                      <a:lin ang="5400012" scaled="0"/>
                    </a:gra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e045c7657f_1_182"/>
          <p:cNvSpPr txBox="1">
            <a:spLocks noGrp="1"/>
          </p:cNvSpPr>
          <p:nvPr>
            <p:ph type="body" idx="1"/>
          </p:nvPr>
        </p:nvSpPr>
        <p:spPr>
          <a:xfrm>
            <a:off x="2635750" y="836125"/>
            <a:ext cx="3201000" cy="3471300"/>
          </a:xfrm>
          <a:prstGeom prst="rect">
            <a:avLst/>
          </a:prstGeom>
          <a:noFill/>
          <a:ln>
            <a:noFill/>
          </a:ln>
        </p:spPr>
        <p:txBody>
          <a:bodyPr spcFirstLastPara="1" wrap="square" lIns="91425" tIns="91425" rIns="91425" bIns="91425" anchor="ctr" anchorCtr="0">
            <a:noAutofit/>
          </a:bodyPr>
          <a:lstStyle/>
          <a:p>
            <a:pPr marL="457200" lvl="0" indent="0" algn="ctr" rtl="0">
              <a:lnSpc>
                <a:spcPct val="100000"/>
              </a:lnSpc>
              <a:spcBef>
                <a:spcPts val="600"/>
              </a:spcBef>
              <a:spcAft>
                <a:spcPts val="0"/>
              </a:spcAft>
              <a:buNone/>
            </a:pPr>
            <a:r>
              <a:rPr lang="en-US" sz="4200" b="1">
                <a:latin typeface="Lato"/>
                <a:ea typeface="Lato"/>
                <a:cs typeface="Lato"/>
                <a:sym typeface="Lato"/>
              </a:rPr>
              <a:t>Analysis</a:t>
            </a:r>
            <a:endParaRPr b="1">
              <a:latin typeface="Lato"/>
              <a:ea typeface="Lato"/>
              <a:cs typeface="Lato"/>
              <a:sym typeface="Lato"/>
            </a:endParaRPr>
          </a:p>
        </p:txBody>
      </p:sp>
      <p:sp>
        <p:nvSpPr>
          <p:cNvPr id="205" name="Google Shape;205;ge045c7657f_1_182"/>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e045c7657f_1_20"/>
          <p:cNvSpPr txBox="1">
            <a:spLocks noGrp="1"/>
          </p:cNvSpPr>
          <p:nvPr>
            <p:ph type="title"/>
          </p:nvPr>
        </p:nvSpPr>
        <p:spPr>
          <a:xfrm>
            <a:off x="434000" y="465350"/>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Lato"/>
                <a:ea typeface="Lato"/>
                <a:cs typeface="Lato"/>
                <a:sym typeface="Lato"/>
              </a:rPr>
              <a:t>Area/Room#</a:t>
            </a:r>
            <a:endParaRPr b="1">
              <a:latin typeface="Lato"/>
              <a:ea typeface="Lato"/>
              <a:cs typeface="Lato"/>
              <a:sym typeface="Lato"/>
            </a:endParaRPr>
          </a:p>
        </p:txBody>
      </p:sp>
      <p:sp>
        <p:nvSpPr>
          <p:cNvPr id="211" name="Google Shape;211;ge045c7657f_1_2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17</a:t>
            </a:fld>
            <a:endParaRPr/>
          </a:p>
        </p:txBody>
      </p:sp>
      <p:sp>
        <p:nvSpPr>
          <p:cNvPr id="212" name="Google Shape;212;ge045c7657f_1_20"/>
          <p:cNvSpPr txBox="1"/>
          <p:nvPr/>
        </p:nvSpPr>
        <p:spPr>
          <a:xfrm>
            <a:off x="158275" y="1516650"/>
            <a:ext cx="3982800" cy="313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200">
                <a:solidFill>
                  <a:srgbClr val="212121"/>
                </a:solidFill>
              </a:rPr>
              <a:t>LotArea : Lot Size in Square Feet</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BsmtFinSF1: Basement Type 1 Finished Square Feet</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TotalBsmtSF: Total Square Feet of Basement Area </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GrLivArea: Above Ground Living Area Square Feet </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FullBath: Full Bathroom Above Ground</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BedroomAbvGr: Bedroom Above Ground</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KitchenAbvGr: Kitchen Above Ground</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TotRmsAbvGrd: Total Rooms Above Ground</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PoolArea: Pool area in Square Feet</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WoodDeckSF: Wood Deck Area in Square Feet </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GarageCars: Garage Capacity</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GarageArea: Garage Size in Square Feet</a:t>
            </a:r>
            <a:endParaRPr sz="1200">
              <a:solidFill>
                <a:srgbClr val="212121"/>
              </a:solidFill>
            </a:endParaRPr>
          </a:p>
          <a:p>
            <a:pPr marL="0" lvl="0" indent="0" algn="l" rtl="0">
              <a:lnSpc>
                <a:spcPct val="115000"/>
              </a:lnSpc>
              <a:spcBef>
                <a:spcPts val="0"/>
              </a:spcBef>
              <a:spcAft>
                <a:spcPts val="0"/>
              </a:spcAft>
              <a:buNone/>
            </a:pPr>
            <a:r>
              <a:rPr lang="en-US" sz="1200">
                <a:solidFill>
                  <a:srgbClr val="212121"/>
                </a:solidFill>
              </a:rPr>
              <a:t>ScreenPorch: Screen Porch Area in Square Feet</a:t>
            </a:r>
            <a:endParaRPr sz="1200">
              <a:solidFill>
                <a:srgbClr val="212121"/>
              </a:solidFill>
            </a:endParaRPr>
          </a:p>
          <a:p>
            <a:pPr marL="0" lvl="0" indent="0" algn="l" rtl="0">
              <a:spcBef>
                <a:spcPts val="0"/>
              </a:spcBef>
              <a:spcAft>
                <a:spcPts val="0"/>
              </a:spcAft>
              <a:buNone/>
            </a:pPr>
            <a:r>
              <a:rPr lang="en-US" sz="1200">
                <a:solidFill>
                  <a:srgbClr val="202124"/>
                </a:solidFill>
                <a:highlight>
                  <a:srgbClr val="FFFFFF"/>
                </a:highlight>
              </a:rPr>
              <a:t>3SsnPorch: Three season porch area in square feet</a:t>
            </a:r>
            <a:endParaRPr sz="1700">
              <a:solidFill>
                <a:srgbClr val="21212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e045c7657f_1_25"/>
          <p:cNvSpPr txBox="1">
            <a:spLocks noGrp="1"/>
          </p:cNvSpPr>
          <p:nvPr>
            <p:ph type="title"/>
          </p:nvPr>
        </p:nvSpPr>
        <p:spPr>
          <a:xfrm>
            <a:off x="404450" y="452150"/>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Lato"/>
                <a:ea typeface="Lato"/>
                <a:cs typeface="Lato"/>
                <a:sym typeface="Lato"/>
              </a:rPr>
              <a:t>Neighborhood</a:t>
            </a:r>
            <a:endParaRPr b="1">
              <a:latin typeface="Lato"/>
              <a:ea typeface="Lato"/>
              <a:cs typeface="Lato"/>
              <a:sym typeface="Lato"/>
            </a:endParaRPr>
          </a:p>
        </p:txBody>
      </p:sp>
      <p:sp>
        <p:nvSpPr>
          <p:cNvPr id="218" name="Google Shape;218;ge045c7657f_1_2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18</a:t>
            </a:fld>
            <a:endParaRPr/>
          </a:p>
        </p:txBody>
      </p:sp>
      <p:grpSp>
        <p:nvGrpSpPr>
          <p:cNvPr id="219" name="Google Shape;219;ge045c7657f_1_25"/>
          <p:cNvGrpSpPr/>
          <p:nvPr/>
        </p:nvGrpSpPr>
        <p:grpSpPr>
          <a:xfrm>
            <a:off x="186101" y="1702765"/>
            <a:ext cx="8862653" cy="2173147"/>
            <a:chOff x="399097" y="564561"/>
            <a:chExt cx="1733357" cy="212437"/>
          </a:xfrm>
        </p:grpSpPr>
        <p:sp>
          <p:nvSpPr>
            <p:cNvPr id="220" name="Google Shape;220;ge045c7657f_1_25"/>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221" name="Google Shape;221;ge045c7657f_1_25"/>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222" name="Google Shape;222;ge045c7657f_1_25"/>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e045c7657f_1_25"/>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224" name="Google Shape;224;ge045c7657f_1_25"/>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e045c7657f_1_25"/>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ge045c7657f_1_25"/>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227" name="Google Shape;227;ge045c7657f_1_25"/>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228" name="Google Shape;228;ge045c7657f_1_25"/>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229" name="Google Shape;229;ge045c7657f_1_25"/>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e045c7657f_1_25"/>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e045c7657f_1_25"/>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e045c7657f_1_25"/>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e045c7657f_1_25"/>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234" name="Google Shape;234;ge045c7657f_1_25"/>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e045c7657f_1_25"/>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e045c7657f_1_25"/>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Somerset</a:t>
              </a:r>
              <a:endParaRPr b="1">
                <a:solidFill>
                  <a:schemeClr val="lt1"/>
                </a:solidFill>
              </a:endParaRPr>
            </a:p>
          </p:txBody>
        </p:sp>
        <p:sp>
          <p:nvSpPr>
            <p:cNvPr id="237" name="Google Shape;237;ge045c7657f_1_25"/>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Stone Brook</a:t>
              </a:r>
              <a:endParaRPr b="1">
                <a:solidFill>
                  <a:schemeClr val="lt1"/>
                </a:solidFill>
              </a:endParaRPr>
            </a:p>
          </p:txBody>
        </p:sp>
        <p:sp>
          <p:nvSpPr>
            <p:cNvPr id="238" name="Google Shape;238;ge045c7657f_1_25"/>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Crawford</a:t>
              </a:r>
              <a:endParaRPr b="1">
                <a:solidFill>
                  <a:schemeClr val="lt1"/>
                </a:solidFill>
              </a:endParaRPr>
            </a:p>
          </p:txBody>
        </p:sp>
        <p:sp>
          <p:nvSpPr>
            <p:cNvPr id="239" name="Google Shape;239;ge045c7657f_1_25"/>
            <p:cNvSpPr/>
            <p:nvPr/>
          </p:nvSpPr>
          <p:spPr>
            <a:xfrm>
              <a:off x="399097" y="635375"/>
              <a:ext cx="348697"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Northridge Heights</a:t>
              </a:r>
              <a:endParaRPr b="1">
                <a:solidFill>
                  <a:schemeClr val="lt1"/>
                </a:solidFill>
              </a:endParaRPr>
            </a:p>
            <a:p>
              <a:pPr marL="0" lvl="0" indent="0" algn="l" rtl="0">
                <a:spcBef>
                  <a:spcPts val="0"/>
                </a:spcBef>
                <a:spcAft>
                  <a:spcPts val="0"/>
                </a:spcAft>
                <a:buNone/>
              </a:pPr>
              <a:r>
                <a:rPr lang="en-US" b="1">
                  <a:solidFill>
                    <a:schemeClr val="lt1"/>
                  </a:solidFill>
                </a:rPr>
                <a:t>      &amp;Northridge</a:t>
              </a:r>
              <a:endParaRPr b="1">
                <a:solidFill>
                  <a:schemeClr val="lt1"/>
                </a:solidFill>
              </a:endParaRPr>
            </a:p>
          </p:txBody>
        </p:sp>
        <p:sp>
          <p:nvSpPr>
            <p:cNvPr id="240" name="Google Shape;240;ge045c7657f_1_25"/>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Edwards</a:t>
              </a:r>
              <a:endParaRPr b="1">
                <a:solidFill>
                  <a:schemeClr val="lt1"/>
                </a:solidFill>
              </a:endParaRPr>
            </a:p>
          </p:txBody>
        </p:sp>
        <p:sp>
          <p:nvSpPr>
            <p:cNvPr id="241" name="Google Shape;241;ge045c7657f_1_25"/>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e045c7657f_1_25"/>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e045c7657f_1_25"/>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e045c7657f_1_25"/>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e045c7657f_1_25"/>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e045c7657f_1_25"/>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e045c7657f_1_25"/>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e045c7657f_1_25"/>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e045c7657f_1_25"/>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ge045c7657f_1_25"/>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e045c7657f_1_25"/>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e045c7657f_1_25"/>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e045c7657f_1_25"/>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e045c7657f_1_25"/>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e045c7657f_1_25"/>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e045c7657f_1_25"/>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e045c7657f_1_25"/>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e045c7657f_1_25"/>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e045c7657f_1_25"/>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e045c7657f_1_25"/>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ge045c7657f_1_25"/>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e045c7657f_1_25"/>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e045c7657f_1_25"/>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e045c7657f_1_25"/>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ge045c7657f_1_25"/>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ge045c7657f_1_25"/>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e045c7657f_1_25"/>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e045c7657f_1_25"/>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e045c7657f_1_25"/>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ge045c7657f_1_25"/>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e045c7657f_1_25"/>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e045c7657f_1_25"/>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ge045c7657f_1_25"/>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ge045c7657f_1_25"/>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e045c7657f_1_94"/>
          <p:cNvSpPr txBox="1">
            <a:spLocks noGrp="1"/>
          </p:cNvSpPr>
          <p:nvPr>
            <p:ph type="title"/>
          </p:nvPr>
        </p:nvSpPr>
        <p:spPr>
          <a:xfrm>
            <a:off x="97550" y="226500"/>
            <a:ext cx="9144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Lato"/>
                <a:ea typeface="Lato"/>
                <a:cs typeface="Lato"/>
                <a:sym typeface="Lato"/>
              </a:rPr>
              <a:t>Quality, Roof, Exterior, Sale Type</a:t>
            </a:r>
            <a:endParaRPr b="1">
              <a:latin typeface="Lato"/>
              <a:ea typeface="Lato"/>
              <a:cs typeface="Lato"/>
              <a:sym typeface="Lato"/>
            </a:endParaRPr>
          </a:p>
        </p:txBody>
      </p:sp>
      <p:sp>
        <p:nvSpPr>
          <p:cNvPr id="280" name="Google Shape;280;ge045c7657f_1_9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19</a:t>
            </a:fld>
            <a:endParaRPr/>
          </a:p>
        </p:txBody>
      </p:sp>
      <p:grpSp>
        <p:nvGrpSpPr>
          <p:cNvPr id="281" name="Google Shape;281;ge045c7657f_1_94"/>
          <p:cNvGrpSpPr/>
          <p:nvPr/>
        </p:nvGrpSpPr>
        <p:grpSpPr>
          <a:xfrm>
            <a:off x="303156" y="1576093"/>
            <a:ext cx="7722087" cy="1312877"/>
            <a:chOff x="2525450" y="2586475"/>
            <a:chExt cx="373450" cy="162300"/>
          </a:xfrm>
        </p:grpSpPr>
        <p:grpSp>
          <p:nvGrpSpPr>
            <p:cNvPr id="282" name="Google Shape;282;ge045c7657f_1_94"/>
            <p:cNvGrpSpPr/>
            <p:nvPr/>
          </p:nvGrpSpPr>
          <p:grpSpPr>
            <a:xfrm>
              <a:off x="2525450" y="2586475"/>
              <a:ext cx="373450" cy="81175"/>
              <a:chOff x="2525450" y="2586475"/>
              <a:chExt cx="373450" cy="81175"/>
            </a:xfrm>
          </p:grpSpPr>
          <p:sp>
            <p:nvSpPr>
              <p:cNvPr id="283" name="Google Shape;283;ge045c7657f_1_94"/>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Quality </a:t>
                </a:r>
                <a:endParaRPr/>
              </a:p>
            </p:txBody>
          </p:sp>
          <p:sp>
            <p:nvSpPr>
              <p:cNvPr id="284" name="Google Shape;284;ge045c7657f_1_94"/>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e045c7657f_1_94"/>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Good, Fair, Average/Typical</a:t>
                </a:r>
                <a:endParaRPr/>
              </a:p>
              <a:p>
                <a:pPr marL="0" lvl="0" indent="0" algn="l" rtl="0">
                  <a:spcBef>
                    <a:spcPts val="0"/>
                  </a:spcBef>
                  <a:spcAft>
                    <a:spcPts val="0"/>
                  </a:spcAft>
                  <a:buNone/>
                </a:pPr>
                <a:endParaRPr/>
              </a:p>
            </p:txBody>
          </p:sp>
        </p:grpSp>
        <p:grpSp>
          <p:nvGrpSpPr>
            <p:cNvPr id="286" name="Google Shape;286;ge045c7657f_1_94"/>
            <p:cNvGrpSpPr/>
            <p:nvPr/>
          </p:nvGrpSpPr>
          <p:grpSpPr>
            <a:xfrm>
              <a:off x="2525450" y="2667625"/>
              <a:ext cx="373450" cy="81150"/>
              <a:chOff x="2525450" y="2667625"/>
              <a:chExt cx="373450" cy="81150"/>
            </a:xfrm>
          </p:grpSpPr>
          <p:sp>
            <p:nvSpPr>
              <p:cNvPr id="287" name="Google Shape;287;ge045c7657f_1_94"/>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e045c7657f_1_94"/>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Roof Material</a:t>
                </a:r>
                <a:endParaRPr/>
              </a:p>
            </p:txBody>
          </p:sp>
          <p:sp>
            <p:nvSpPr>
              <p:cNvPr id="289" name="Google Shape;289;ge045c7657f_1_94"/>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Gravel &amp; Tar (-)</a:t>
                </a:r>
                <a:endParaRPr/>
              </a:p>
              <a:p>
                <a:pPr marL="0" lvl="0" indent="0" algn="l" rtl="0">
                  <a:spcBef>
                    <a:spcPts val="0"/>
                  </a:spcBef>
                  <a:spcAft>
                    <a:spcPts val="0"/>
                  </a:spcAft>
                  <a:buNone/>
                </a:pPr>
                <a:r>
                  <a:rPr lang="en-US"/>
                  <a:t>Wood Shingles (+)</a:t>
                </a:r>
                <a:endParaRPr/>
              </a:p>
            </p:txBody>
          </p:sp>
        </p:grpSp>
      </p:grpSp>
      <p:grpSp>
        <p:nvGrpSpPr>
          <p:cNvPr id="290" name="Google Shape;290;ge045c7657f_1_94"/>
          <p:cNvGrpSpPr/>
          <p:nvPr/>
        </p:nvGrpSpPr>
        <p:grpSpPr>
          <a:xfrm>
            <a:off x="1446157" y="3234624"/>
            <a:ext cx="7722087" cy="1442295"/>
            <a:chOff x="2525450" y="2586475"/>
            <a:chExt cx="373450" cy="162300"/>
          </a:xfrm>
        </p:grpSpPr>
        <p:grpSp>
          <p:nvGrpSpPr>
            <p:cNvPr id="291" name="Google Shape;291;ge045c7657f_1_94"/>
            <p:cNvGrpSpPr/>
            <p:nvPr/>
          </p:nvGrpSpPr>
          <p:grpSpPr>
            <a:xfrm>
              <a:off x="2525450" y="2586475"/>
              <a:ext cx="373450" cy="81175"/>
              <a:chOff x="2525450" y="2586475"/>
              <a:chExt cx="373450" cy="81175"/>
            </a:xfrm>
          </p:grpSpPr>
          <p:sp>
            <p:nvSpPr>
              <p:cNvPr id="292" name="Google Shape;292;ge045c7657f_1_94"/>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Exterior Covering</a:t>
                </a:r>
                <a:endParaRPr/>
              </a:p>
            </p:txBody>
          </p:sp>
          <p:sp>
            <p:nvSpPr>
              <p:cNvPr id="293" name="Google Shape;293;ge045c7657f_1_94"/>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ge045c7657f_1_94"/>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1st Covering: Brick Face</a:t>
                </a:r>
                <a:endParaRPr/>
              </a:p>
              <a:p>
                <a:pPr marL="0" lvl="0" indent="0" algn="l" rtl="0">
                  <a:spcBef>
                    <a:spcPts val="0"/>
                  </a:spcBef>
                  <a:spcAft>
                    <a:spcPts val="0"/>
                  </a:spcAft>
                  <a:buNone/>
                </a:pPr>
                <a:r>
                  <a:rPr lang="en-US"/>
                  <a:t>2nd Covering: Vinyl Siding</a:t>
                </a:r>
                <a:endParaRPr/>
              </a:p>
              <a:p>
                <a:pPr marL="0" lvl="0" indent="0" algn="l" rtl="0">
                  <a:spcBef>
                    <a:spcPts val="0"/>
                  </a:spcBef>
                  <a:spcAft>
                    <a:spcPts val="0"/>
                  </a:spcAft>
                  <a:buNone/>
                </a:pPr>
                <a:endParaRPr/>
              </a:p>
            </p:txBody>
          </p:sp>
        </p:grpSp>
        <p:grpSp>
          <p:nvGrpSpPr>
            <p:cNvPr id="295" name="Google Shape;295;ge045c7657f_1_94"/>
            <p:cNvGrpSpPr/>
            <p:nvPr/>
          </p:nvGrpSpPr>
          <p:grpSpPr>
            <a:xfrm>
              <a:off x="2525450" y="2667625"/>
              <a:ext cx="373450" cy="81150"/>
              <a:chOff x="2525450" y="2667625"/>
              <a:chExt cx="373450" cy="81150"/>
            </a:xfrm>
          </p:grpSpPr>
          <p:sp>
            <p:nvSpPr>
              <p:cNvPr id="296" name="Google Shape;296;ge045c7657f_1_94"/>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e045c7657f_1_94"/>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Sale Type/ Condition</a:t>
                </a:r>
                <a:endParaRPr/>
              </a:p>
            </p:txBody>
          </p:sp>
          <p:sp>
            <p:nvSpPr>
              <p:cNvPr id="298" name="Google Shape;298;ge045c7657f_1_94"/>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Sale Type - New : Home just constructed and sold </a:t>
                </a:r>
                <a:endParaRPr/>
              </a:p>
              <a:p>
                <a:pPr marL="0" lvl="0" indent="0" algn="l" rtl="0">
                  <a:spcBef>
                    <a:spcPts val="0"/>
                  </a:spcBef>
                  <a:spcAft>
                    <a:spcPts val="0"/>
                  </a:spcAft>
                  <a:buNone/>
                </a:pPr>
                <a:r>
                  <a:rPr lang="en-US"/>
                  <a:t>Sale Condition - Adjoining Land Purchase</a:t>
                </a:r>
                <a:endParaRPr/>
              </a:p>
              <a:p>
                <a:pPr marL="0" lvl="0" indent="0" algn="l" rtl="0">
                  <a:spcBef>
                    <a:spcPts val="0"/>
                  </a:spcBef>
                  <a:spcAft>
                    <a:spcPts val="0"/>
                  </a:spcAft>
                  <a:buNone/>
                </a:pPr>
                <a:r>
                  <a:rPr lang="en-US"/>
                  <a:t>Sale Condition - Normal : Normal Sale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xfrm>
            <a:off x="279900" y="314200"/>
            <a:ext cx="5511300" cy="8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sz="2800" b="1">
                <a:solidFill>
                  <a:srgbClr val="212121"/>
                </a:solidFill>
                <a:latin typeface="Lato"/>
                <a:ea typeface="Lato"/>
                <a:cs typeface="Lato"/>
                <a:sym typeface="Lato"/>
              </a:rPr>
              <a:t>Introduction</a:t>
            </a:r>
            <a:endParaRPr sz="2800" b="1">
              <a:solidFill>
                <a:srgbClr val="212121"/>
              </a:solidFill>
              <a:latin typeface="Lato"/>
              <a:ea typeface="Lato"/>
              <a:cs typeface="Lato"/>
              <a:sym typeface="Lato"/>
            </a:endParaRPr>
          </a:p>
        </p:txBody>
      </p:sp>
      <p:sp>
        <p:nvSpPr>
          <p:cNvPr id="51" name="Google Shape;51;p2"/>
          <p:cNvSpPr txBox="1">
            <a:spLocks noGrp="1"/>
          </p:cNvSpPr>
          <p:nvPr>
            <p:ph type="body" idx="1"/>
          </p:nvPr>
        </p:nvSpPr>
        <p:spPr>
          <a:xfrm>
            <a:off x="134225" y="1256375"/>
            <a:ext cx="6661800" cy="3144900"/>
          </a:xfrm>
          <a:prstGeom prst="rect">
            <a:avLst/>
          </a:prstGeom>
          <a:noFill/>
          <a:ln>
            <a:noFill/>
          </a:ln>
        </p:spPr>
        <p:txBody>
          <a:bodyPr spcFirstLastPara="1" wrap="square" lIns="91425" tIns="91425" rIns="91425" bIns="91425" anchor="t" anchorCtr="0">
            <a:noAutofit/>
          </a:bodyPr>
          <a:lstStyle/>
          <a:p>
            <a:pPr marL="127000" lvl="0" indent="0" algn="l" rtl="0">
              <a:lnSpc>
                <a:spcPct val="100000"/>
              </a:lnSpc>
              <a:spcBef>
                <a:spcPts val="600"/>
              </a:spcBef>
              <a:spcAft>
                <a:spcPts val="0"/>
              </a:spcAft>
              <a:buSzPts val="1600"/>
              <a:buNone/>
            </a:pPr>
            <a:r>
              <a:rPr lang="en-US" sz="2000" b="1">
                <a:solidFill>
                  <a:srgbClr val="212121"/>
                </a:solidFill>
                <a:latin typeface="Lato"/>
                <a:ea typeface="Lato"/>
                <a:cs typeface="Lato"/>
                <a:sym typeface="Lato"/>
              </a:rPr>
              <a:t>House price forecasting based on property features. </a:t>
            </a:r>
            <a:endParaRPr sz="2000" b="1">
              <a:solidFill>
                <a:srgbClr val="212121"/>
              </a:solidFill>
              <a:latin typeface="Lato"/>
              <a:ea typeface="Lato"/>
              <a:cs typeface="Lato"/>
              <a:sym typeface="Lato"/>
            </a:endParaRPr>
          </a:p>
          <a:p>
            <a:pPr marL="127000" lvl="0" indent="0" algn="l" rtl="0">
              <a:lnSpc>
                <a:spcPct val="100000"/>
              </a:lnSpc>
              <a:spcBef>
                <a:spcPts val="600"/>
              </a:spcBef>
              <a:spcAft>
                <a:spcPts val="0"/>
              </a:spcAft>
              <a:buSzPts val="1600"/>
              <a:buNone/>
            </a:pPr>
            <a:r>
              <a:rPr lang="en-US" sz="2000" b="1">
                <a:solidFill>
                  <a:srgbClr val="212121"/>
                </a:solidFill>
                <a:latin typeface="Lato"/>
                <a:ea typeface="Lato"/>
                <a:cs typeface="Lato"/>
                <a:sym typeface="Lato"/>
              </a:rPr>
              <a:t>Ultimately, our team hopes to create a model which can successfully utilize property information (as well as other relevant economic factors) to predict home prices. Homebuyers and Realtors would then have an advantage in negotiations. They could also use our model to acquire under-valued homes which could potentially be flipped for a higher value in a shorter time-frame.</a:t>
            </a:r>
            <a:endParaRPr sz="2000" b="1">
              <a:solidFill>
                <a:srgbClr val="212121"/>
              </a:solidFill>
              <a:latin typeface="Lato"/>
              <a:ea typeface="Lato"/>
              <a:cs typeface="Lato"/>
              <a:sym typeface="Lato"/>
            </a:endParaRPr>
          </a:p>
          <a:p>
            <a:pPr marL="457200" lvl="0" indent="-330200" algn="l" rtl="0">
              <a:lnSpc>
                <a:spcPct val="100000"/>
              </a:lnSpc>
              <a:spcBef>
                <a:spcPts val="600"/>
              </a:spcBef>
              <a:spcAft>
                <a:spcPts val="0"/>
              </a:spcAft>
              <a:buClr>
                <a:srgbClr val="212121"/>
              </a:buClr>
              <a:buSzPts val="1600"/>
              <a:buChar char="×"/>
            </a:pPr>
            <a:br>
              <a:rPr lang="en-US" sz="1200">
                <a:solidFill>
                  <a:srgbClr val="212121"/>
                </a:solidFill>
              </a:rPr>
            </a:br>
            <a:endParaRPr>
              <a:solidFill>
                <a:srgbClr val="212121"/>
              </a:solidFill>
            </a:endParaRPr>
          </a:p>
        </p:txBody>
      </p:sp>
      <p:sp>
        <p:nvSpPr>
          <p:cNvPr id="52" name="Google Shape;52;p2"/>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
        <p:nvSpPr>
          <p:cNvPr id="53" name="Google Shape;53;p2"/>
          <p:cNvSpPr/>
          <p:nvPr/>
        </p:nvSpPr>
        <p:spPr>
          <a:xfrm>
            <a:off x="6088700" y="157089"/>
            <a:ext cx="1360093" cy="1171611"/>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e045c7657f_1_196"/>
          <p:cNvSpPr txBox="1">
            <a:spLocks noGrp="1"/>
          </p:cNvSpPr>
          <p:nvPr>
            <p:ph type="title"/>
          </p:nvPr>
        </p:nvSpPr>
        <p:spPr>
          <a:xfrm>
            <a:off x="276000" y="415050"/>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Lato"/>
                <a:ea typeface="Lato"/>
                <a:cs typeface="Lato"/>
                <a:sym typeface="Lato"/>
              </a:rPr>
              <a:t>Other</a:t>
            </a:r>
            <a:endParaRPr b="1">
              <a:latin typeface="Lato"/>
              <a:ea typeface="Lato"/>
              <a:cs typeface="Lato"/>
              <a:sym typeface="Lato"/>
            </a:endParaRPr>
          </a:p>
        </p:txBody>
      </p:sp>
      <p:sp>
        <p:nvSpPr>
          <p:cNvPr id="304" name="Google Shape;304;ge045c7657f_1_19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20</a:t>
            </a:fld>
            <a:endParaRPr/>
          </a:p>
        </p:txBody>
      </p:sp>
      <p:sp>
        <p:nvSpPr>
          <p:cNvPr id="305" name="Google Shape;305;ge045c7657f_1_196"/>
          <p:cNvSpPr txBox="1"/>
          <p:nvPr/>
        </p:nvSpPr>
        <p:spPr>
          <a:xfrm>
            <a:off x="276000" y="1394950"/>
            <a:ext cx="7504800" cy="32787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Lato Light"/>
              <a:buChar char="➔"/>
            </a:pPr>
            <a:r>
              <a:rPr lang="en-US" sz="1700">
                <a:latin typeface="Lato Light"/>
                <a:ea typeface="Lato Light"/>
                <a:cs typeface="Lato Light"/>
                <a:sym typeface="Lato Light"/>
              </a:rPr>
              <a:t>Central AC (+)</a:t>
            </a:r>
            <a:endParaRPr sz="1700">
              <a:latin typeface="Lato Light"/>
              <a:ea typeface="Lato Light"/>
              <a:cs typeface="Lato Light"/>
              <a:sym typeface="Lato Light"/>
            </a:endParaRPr>
          </a:p>
          <a:p>
            <a:pPr marL="457200" lvl="0" indent="0" algn="l" rtl="0">
              <a:spcBef>
                <a:spcPts val="0"/>
              </a:spcBef>
              <a:spcAft>
                <a:spcPts val="0"/>
              </a:spcAft>
              <a:buNone/>
            </a:pPr>
            <a:endParaRPr sz="1700">
              <a:latin typeface="Lato Light"/>
              <a:ea typeface="Lato Light"/>
              <a:cs typeface="Lato Light"/>
              <a:sym typeface="Lato Light"/>
            </a:endParaRPr>
          </a:p>
          <a:p>
            <a:pPr marL="457200" lvl="0" indent="-336550" algn="l" rtl="0">
              <a:spcBef>
                <a:spcPts val="0"/>
              </a:spcBef>
              <a:spcAft>
                <a:spcPts val="0"/>
              </a:spcAft>
              <a:buSzPts val="1700"/>
              <a:buFont typeface="Lato Light"/>
              <a:buChar char="➔"/>
            </a:pPr>
            <a:r>
              <a:rPr lang="en-US" sz="1700">
                <a:latin typeface="Lato Light"/>
                <a:ea typeface="Lato Light"/>
                <a:cs typeface="Lato Light"/>
                <a:sym typeface="Lato Light"/>
              </a:rPr>
              <a:t>Building Type: Townhouse end unit/ in unit</a:t>
            </a:r>
            <a:endParaRPr sz="1700">
              <a:latin typeface="Lato Light"/>
              <a:ea typeface="Lato Light"/>
              <a:cs typeface="Lato Light"/>
              <a:sym typeface="Lato Light"/>
            </a:endParaRPr>
          </a:p>
          <a:p>
            <a:pPr marL="457200" lvl="0" indent="0" algn="l" rtl="0">
              <a:spcBef>
                <a:spcPts val="0"/>
              </a:spcBef>
              <a:spcAft>
                <a:spcPts val="0"/>
              </a:spcAft>
              <a:buNone/>
            </a:pPr>
            <a:endParaRPr sz="1700">
              <a:latin typeface="Lato Light"/>
              <a:ea typeface="Lato Light"/>
              <a:cs typeface="Lato Light"/>
              <a:sym typeface="Lato Light"/>
            </a:endParaRPr>
          </a:p>
          <a:p>
            <a:pPr marL="457200" lvl="0" indent="-336550" algn="l" rtl="0">
              <a:spcBef>
                <a:spcPts val="0"/>
              </a:spcBef>
              <a:spcAft>
                <a:spcPts val="0"/>
              </a:spcAft>
              <a:buSzPts val="1700"/>
              <a:buFont typeface="Lato Light"/>
              <a:buChar char="➔"/>
            </a:pPr>
            <a:r>
              <a:rPr lang="en-US" sz="1700">
                <a:latin typeface="Lato Light"/>
                <a:ea typeface="Lato Light"/>
                <a:cs typeface="Lato Light"/>
                <a:sym typeface="Lato Light"/>
              </a:rPr>
              <a:t>Proximity to Various Condition - Normal </a:t>
            </a:r>
            <a:endParaRPr sz="1700">
              <a:latin typeface="Lato Light"/>
              <a:ea typeface="Lato Light"/>
              <a:cs typeface="Lato Light"/>
              <a:sym typeface="Lato Light"/>
            </a:endParaRPr>
          </a:p>
          <a:p>
            <a:pPr marL="457200" lvl="0" indent="-336550" algn="l" rtl="0">
              <a:spcBef>
                <a:spcPts val="0"/>
              </a:spcBef>
              <a:spcAft>
                <a:spcPts val="0"/>
              </a:spcAft>
              <a:buSzPts val="1700"/>
              <a:buFont typeface="Lato Light"/>
              <a:buChar char="➔"/>
            </a:pPr>
            <a:r>
              <a:rPr lang="en-US" sz="1700">
                <a:latin typeface="Lato Light"/>
                <a:ea typeface="Lato Light"/>
                <a:cs typeface="Lato Light"/>
                <a:sym typeface="Lato Light"/>
              </a:rPr>
              <a:t>Proximity to Various Condition 2 - Near positive off-site feature -- park, greenbelt, etc</a:t>
            </a:r>
            <a:endParaRPr sz="1700">
              <a:latin typeface="Lato Light"/>
              <a:ea typeface="Lato Light"/>
              <a:cs typeface="Lato Light"/>
              <a:sym typeface="Lato Light"/>
            </a:endParaRPr>
          </a:p>
          <a:p>
            <a:pPr marL="457200" lvl="0" indent="0" algn="l" rtl="0">
              <a:spcBef>
                <a:spcPts val="0"/>
              </a:spcBef>
              <a:spcAft>
                <a:spcPts val="0"/>
              </a:spcAft>
              <a:buNone/>
            </a:pPr>
            <a:endParaRPr sz="1700">
              <a:latin typeface="Lato Light"/>
              <a:ea typeface="Lato Light"/>
              <a:cs typeface="Lato Light"/>
              <a:sym typeface="Lato Light"/>
            </a:endParaRPr>
          </a:p>
          <a:p>
            <a:pPr marL="457200" lvl="0" indent="-336550" algn="l" rtl="0">
              <a:spcBef>
                <a:spcPts val="0"/>
              </a:spcBef>
              <a:spcAft>
                <a:spcPts val="0"/>
              </a:spcAft>
              <a:buSzPts val="1700"/>
              <a:buFont typeface="Lato Light"/>
              <a:buChar char="➔"/>
            </a:pPr>
            <a:r>
              <a:rPr lang="en-US" sz="1700">
                <a:latin typeface="Lato Light"/>
                <a:ea typeface="Lato Light"/>
                <a:cs typeface="Lato Light"/>
                <a:sym typeface="Lato Light"/>
              </a:rPr>
              <a:t>Zoning Classification of the Sale- Residential Medium Density</a:t>
            </a:r>
            <a:endParaRPr sz="1700">
              <a:latin typeface="Lato Light"/>
              <a:ea typeface="Lato Light"/>
              <a:cs typeface="Lato Light"/>
              <a:sym typeface="Lato Light"/>
            </a:endParaRPr>
          </a:p>
          <a:p>
            <a:pPr marL="457200" lvl="0" indent="0" algn="l" rtl="0">
              <a:spcBef>
                <a:spcPts val="0"/>
              </a:spcBef>
              <a:spcAft>
                <a:spcPts val="0"/>
              </a:spcAft>
              <a:buNone/>
            </a:pPr>
            <a:endParaRPr sz="1700">
              <a:latin typeface="Lato Light"/>
              <a:ea typeface="Lato Light"/>
              <a:cs typeface="Lato Light"/>
              <a:sym typeface="Lato Light"/>
            </a:endParaRPr>
          </a:p>
          <a:p>
            <a:pPr marL="457200" lvl="0" indent="-336550" algn="l" rtl="0">
              <a:spcBef>
                <a:spcPts val="0"/>
              </a:spcBef>
              <a:spcAft>
                <a:spcPts val="0"/>
              </a:spcAft>
              <a:buSzPts val="1700"/>
              <a:buFont typeface="Lato Light"/>
              <a:buChar char="➔"/>
            </a:pPr>
            <a:r>
              <a:rPr lang="en-US" sz="1700">
                <a:latin typeface="Lato Light"/>
                <a:ea typeface="Lato Light"/>
                <a:cs typeface="Lato Light"/>
                <a:sym typeface="Lato Light"/>
              </a:rPr>
              <a:t>Road Access to the Property - Pave</a:t>
            </a:r>
            <a:endParaRPr sz="1700">
              <a:latin typeface="Lato Light"/>
              <a:ea typeface="Lato Light"/>
              <a:cs typeface="Lato Light"/>
              <a:sym typeface="Lato Light"/>
            </a:endParaRPr>
          </a:p>
          <a:p>
            <a:pPr marL="457200" lvl="0" indent="0" algn="l" rtl="0">
              <a:spcBef>
                <a:spcPts val="0"/>
              </a:spcBef>
              <a:spcAft>
                <a:spcPts val="0"/>
              </a:spcAft>
              <a:buNone/>
            </a:pPr>
            <a:endParaRPr>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e045c7657f_1_227"/>
          <p:cNvSpPr txBox="1">
            <a:spLocks noGrp="1"/>
          </p:cNvSpPr>
          <p:nvPr>
            <p:ph type="body" idx="1"/>
          </p:nvPr>
        </p:nvSpPr>
        <p:spPr>
          <a:xfrm>
            <a:off x="2635750" y="836125"/>
            <a:ext cx="3201000" cy="3471300"/>
          </a:xfrm>
          <a:prstGeom prst="rect">
            <a:avLst/>
          </a:prstGeom>
          <a:noFill/>
          <a:ln>
            <a:noFill/>
          </a:ln>
        </p:spPr>
        <p:txBody>
          <a:bodyPr spcFirstLastPara="1" wrap="square" lIns="91425" tIns="91425" rIns="91425" bIns="91425" anchor="ctr" anchorCtr="0">
            <a:noAutofit/>
          </a:bodyPr>
          <a:lstStyle/>
          <a:p>
            <a:pPr marL="457200" lvl="0" indent="0" algn="ctr" rtl="0">
              <a:lnSpc>
                <a:spcPct val="100000"/>
              </a:lnSpc>
              <a:spcBef>
                <a:spcPts val="600"/>
              </a:spcBef>
              <a:spcAft>
                <a:spcPts val="0"/>
              </a:spcAft>
              <a:buNone/>
            </a:pPr>
            <a:r>
              <a:rPr lang="en-US" sz="4200" b="1">
                <a:latin typeface="Lato"/>
                <a:ea typeface="Lato"/>
                <a:cs typeface="Lato"/>
                <a:sym typeface="Lato"/>
              </a:rPr>
              <a:t>Business Takeaway</a:t>
            </a:r>
            <a:endParaRPr b="1">
              <a:latin typeface="Lato"/>
              <a:ea typeface="Lato"/>
              <a:cs typeface="Lato"/>
              <a:sym typeface="Lato"/>
            </a:endParaRPr>
          </a:p>
        </p:txBody>
      </p:sp>
      <p:sp>
        <p:nvSpPr>
          <p:cNvPr id="311" name="Google Shape;311;ge045c7657f_1_227"/>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grpSp>
        <p:nvGrpSpPr>
          <p:cNvPr id="316" name="Google Shape;316;p13"/>
          <p:cNvGrpSpPr/>
          <p:nvPr/>
        </p:nvGrpSpPr>
        <p:grpSpPr>
          <a:xfrm rot="5400000" flipH="1">
            <a:off x="2565657" y="-1262143"/>
            <a:ext cx="4074287" cy="7797049"/>
            <a:chOff x="3564075" y="2091586"/>
            <a:chExt cx="329966" cy="667521"/>
          </a:xfrm>
        </p:grpSpPr>
        <p:sp>
          <p:nvSpPr>
            <p:cNvPr id="317" name="Google Shape;317;p13"/>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13"/>
            <p:cNvGrpSpPr/>
            <p:nvPr/>
          </p:nvGrpSpPr>
          <p:grpSpPr>
            <a:xfrm>
              <a:off x="3577470" y="2091586"/>
              <a:ext cx="203196" cy="352319"/>
              <a:chOff x="3976450" y="5044825"/>
              <a:chExt cx="107625" cy="186600"/>
            </a:xfrm>
          </p:grpSpPr>
          <p:sp>
            <p:nvSpPr>
              <p:cNvPr id="319" name="Google Shape;319;p13"/>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212121"/>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13"/>
            <p:cNvGrpSpPr/>
            <p:nvPr/>
          </p:nvGrpSpPr>
          <p:grpSpPr>
            <a:xfrm>
              <a:off x="3690750" y="2391589"/>
              <a:ext cx="203290" cy="367519"/>
              <a:chOff x="4036450" y="5279050"/>
              <a:chExt cx="107675" cy="194650"/>
            </a:xfrm>
          </p:grpSpPr>
          <p:sp>
            <p:nvSpPr>
              <p:cNvPr id="324" name="Google Shape;324;p13"/>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8" name="Google Shape;328;p13"/>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22</a:t>
            </a:fld>
            <a:endParaRPr/>
          </a:p>
        </p:txBody>
      </p:sp>
      <p:pic>
        <p:nvPicPr>
          <p:cNvPr id="329" name="Google Shape;329;p13"/>
          <p:cNvPicPr preferRelativeResize="0"/>
          <p:nvPr/>
        </p:nvPicPr>
        <p:blipFill>
          <a:blip r:embed="rId4">
            <a:alphaModFix/>
          </a:blip>
          <a:stretch>
            <a:fillRect/>
          </a:stretch>
        </p:blipFill>
        <p:spPr>
          <a:xfrm>
            <a:off x="7986325" y="1527075"/>
            <a:ext cx="863133" cy="780875"/>
          </a:xfrm>
          <a:prstGeom prst="rect">
            <a:avLst/>
          </a:prstGeom>
          <a:noFill/>
          <a:ln>
            <a:noFill/>
          </a:ln>
        </p:spPr>
      </p:pic>
      <p:sp>
        <p:nvSpPr>
          <p:cNvPr id="330" name="Google Shape;330;p13"/>
          <p:cNvSpPr txBox="1"/>
          <p:nvPr/>
        </p:nvSpPr>
        <p:spPr>
          <a:xfrm>
            <a:off x="521950" y="849350"/>
            <a:ext cx="23436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212121"/>
              </a:buClr>
              <a:buSzPts val="1500"/>
              <a:buChar char="●"/>
            </a:pPr>
            <a:r>
              <a:rPr lang="en-US" sz="1500" b="1">
                <a:solidFill>
                  <a:srgbClr val="212121"/>
                </a:solidFill>
                <a:latin typeface="Lato"/>
                <a:ea typeface="Lato"/>
                <a:cs typeface="Lato"/>
                <a:sym typeface="Lato"/>
              </a:rPr>
              <a:t>Confident when negotiating with sellers and real estate agents. </a:t>
            </a:r>
            <a:endParaRPr sz="1500" b="1">
              <a:solidFill>
                <a:srgbClr val="212121"/>
              </a:solidFill>
              <a:latin typeface="Lato"/>
              <a:ea typeface="Lato"/>
              <a:cs typeface="Lato"/>
              <a:sym typeface="Lato"/>
            </a:endParaRPr>
          </a:p>
          <a:p>
            <a:pPr marL="457200" lvl="0" indent="-323850" algn="l" rtl="0">
              <a:spcBef>
                <a:spcPts val="0"/>
              </a:spcBef>
              <a:spcAft>
                <a:spcPts val="0"/>
              </a:spcAft>
              <a:buClr>
                <a:srgbClr val="212121"/>
              </a:buClr>
              <a:buSzPts val="1500"/>
              <a:buChar char="●"/>
            </a:pPr>
            <a:r>
              <a:rPr lang="en-US" sz="1500" b="1">
                <a:solidFill>
                  <a:srgbClr val="212121"/>
                </a:solidFill>
                <a:latin typeface="Lato"/>
                <a:ea typeface="Lato"/>
                <a:cs typeface="Lato"/>
                <a:sym typeface="Lato"/>
              </a:rPr>
              <a:t>Acquire high-value houses by spending less money</a:t>
            </a:r>
            <a:endParaRPr sz="1500" b="1">
              <a:solidFill>
                <a:srgbClr val="212121"/>
              </a:solidFill>
            </a:endParaRPr>
          </a:p>
        </p:txBody>
      </p:sp>
      <p:sp>
        <p:nvSpPr>
          <p:cNvPr id="331" name="Google Shape;331;p13"/>
          <p:cNvSpPr txBox="1"/>
          <p:nvPr/>
        </p:nvSpPr>
        <p:spPr>
          <a:xfrm>
            <a:off x="6094800" y="2190750"/>
            <a:ext cx="2559000" cy="18009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Lato"/>
              <a:buChar char="●"/>
            </a:pPr>
            <a:r>
              <a:rPr lang="en-US" sz="1500" b="1">
                <a:solidFill>
                  <a:schemeClr val="lt1"/>
                </a:solidFill>
                <a:latin typeface="Lato"/>
                <a:ea typeface="Lato"/>
                <a:cs typeface="Lato"/>
                <a:sym typeface="Lato"/>
              </a:rPr>
              <a:t>Understand the house market</a:t>
            </a:r>
            <a:endParaRPr sz="1500" b="1">
              <a:solidFill>
                <a:schemeClr val="lt1"/>
              </a:solidFill>
              <a:latin typeface="Lato"/>
              <a:ea typeface="Lato"/>
              <a:cs typeface="Lato"/>
              <a:sym typeface="Lato"/>
            </a:endParaRPr>
          </a:p>
          <a:p>
            <a:pPr marL="457200" lvl="0" indent="-323850" algn="l" rtl="0">
              <a:spcBef>
                <a:spcPts val="0"/>
              </a:spcBef>
              <a:spcAft>
                <a:spcPts val="0"/>
              </a:spcAft>
              <a:buClr>
                <a:schemeClr val="lt1"/>
              </a:buClr>
              <a:buSzPts val="1500"/>
              <a:buFont typeface="Lato"/>
              <a:buChar char="●"/>
            </a:pPr>
            <a:r>
              <a:rPr lang="en-US" sz="1500" b="1">
                <a:solidFill>
                  <a:schemeClr val="lt1"/>
                </a:solidFill>
                <a:latin typeface="Lato"/>
                <a:ea typeface="Lato"/>
                <a:cs typeface="Lato"/>
                <a:sym typeface="Lato"/>
              </a:rPr>
              <a:t>Acquire under-valued homes which could potentially be flipped for a higher value in a shorter time frame.</a:t>
            </a:r>
            <a:endParaRPr sz="1500" b="1">
              <a:solidFill>
                <a:schemeClr val="lt1"/>
              </a:solidFill>
              <a:latin typeface="Lato"/>
              <a:ea typeface="Lato"/>
              <a:cs typeface="Lato"/>
              <a:sym typeface="Lato"/>
            </a:endParaRPr>
          </a:p>
        </p:txBody>
      </p:sp>
      <p:pic>
        <p:nvPicPr>
          <p:cNvPr id="332" name="Google Shape;332;p13"/>
          <p:cNvPicPr preferRelativeResize="0"/>
          <p:nvPr/>
        </p:nvPicPr>
        <p:blipFill>
          <a:blip r:embed="rId5">
            <a:alphaModFix/>
          </a:blip>
          <a:stretch>
            <a:fillRect/>
          </a:stretch>
        </p:blipFill>
        <p:spPr>
          <a:xfrm>
            <a:off x="234575" y="2764000"/>
            <a:ext cx="1041176" cy="780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df23450f13_0_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23</a:t>
            </a:fld>
            <a:endParaRPr/>
          </a:p>
        </p:txBody>
      </p:sp>
      <p:sp>
        <p:nvSpPr>
          <p:cNvPr id="338" name="Google Shape;338;gdf23450f13_0_12"/>
          <p:cNvSpPr txBox="1"/>
          <p:nvPr/>
        </p:nvSpPr>
        <p:spPr>
          <a:xfrm>
            <a:off x="687275" y="1135750"/>
            <a:ext cx="3620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Lato"/>
                <a:ea typeface="Lato"/>
                <a:cs typeface="Lato"/>
                <a:sym typeface="Lato"/>
              </a:rPr>
              <a:t>What we learned from the project:</a:t>
            </a:r>
            <a:endParaRPr b="1">
              <a:latin typeface="Lato"/>
              <a:ea typeface="Lato"/>
              <a:cs typeface="Lato"/>
              <a:sym typeface="Lato"/>
            </a:endParaRPr>
          </a:p>
          <a:p>
            <a:pPr marL="0" lvl="0" indent="0" algn="l" rtl="0">
              <a:spcBef>
                <a:spcPts val="0"/>
              </a:spcBef>
              <a:spcAft>
                <a:spcPts val="0"/>
              </a:spcAft>
              <a:buNone/>
            </a:pPr>
            <a:endParaRPr>
              <a:latin typeface="Lato Light"/>
              <a:ea typeface="Lato Light"/>
              <a:cs typeface="Lato Light"/>
              <a:sym typeface="Lato Light"/>
            </a:endParaRPr>
          </a:p>
          <a:p>
            <a:pPr marL="457200" lvl="0" indent="-317500" algn="l" rtl="0">
              <a:spcBef>
                <a:spcPts val="0"/>
              </a:spcBef>
              <a:spcAft>
                <a:spcPts val="0"/>
              </a:spcAft>
              <a:buSzPts val="1400"/>
              <a:buFont typeface="Lato Light"/>
              <a:buChar char="●"/>
            </a:pPr>
            <a:r>
              <a:rPr lang="en-US">
                <a:latin typeface="Lato Light"/>
                <a:ea typeface="Lato Light"/>
                <a:cs typeface="Lato Light"/>
                <a:sym typeface="Lato Light"/>
              </a:rPr>
              <a:t>Boosting model</a:t>
            </a:r>
            <a:endParaRPr>
              <a:latin typeface="Lato Light"/>
              <a:ea typeface="Lato Light"/>
              <a:cs typeface="Lato Light"/>
              <a:sym typeface="Lato Light"/>
            </a:endParaRPr>
          </a:p>
          <a:p>
            <a:pPr marL="457200" lvl="0" indent="-317500" algn="l" rtl="0">
              <a:spcBef>
                <a:spcPts val="0"/>
              </a:spcBef>
              <a:spcAft>
                <a:spcPts val="0"/>
              </a:spcAft>
              <a:buSzPts val="1400"/>
              <a:buFont typeface="Lato Light"/>
              <a:buChar char="●"/>
            </a:pPr>
            <a:r>
              <a:rPr lang="en-US">
                <a:latin typeface="Lato Light"/>
                <a:ea typeface="Lato Light"/>
                <a:cs typeface="Lato Light"/>
                <a:sym typeface="Lato Light"/>
              </a:rPr>
              <a:t>Linear Regression in real estate industry</a:t>
            </a:r>
            <a:endParaRPr>
              <a:latin typeface="Lato Light"/>
              <a:ea typeface="Lato Light"/>
              <a:cs typeface="Lato Light"/>
              <a:sym typeface="Lato Light"/>
            </a:endParaRPr>
          </a:p>
        </p:txBody>
      </p:sp>
      <p:sp>
        <p:nvSpPr>
          <p:cNvPr id="339" name="Google Shape;339;gdf23450f13_0_12"/>
          <p:cNvSpPr txBox="1"/>
          <p:nvPr/>
        </p:nvSpPr>
        <p:spPr>
          <a:xfrm>
            <a:off x="687275" y="2477025"/>
            <a:ext cx="348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Lato"/>
                <a:ea typeface="Lato"/>
                <a:cs typeface="Lato"/>
                <a:sym typeface="Lato"/>
              </a:rPr>
              <a:t>What would we do if we have more time:</a:t>
            </a:r>
            <a:endParaRPr b="1">
              <a:latin typeface="Lato"/>
              <a:ea typeface="Lato"/>
              <a:cs typeface="Lato"/>
              <a:sym typeface="Lato"/>
            </a:endParaRPr>
          </a:p>
          <a:p>
            <a:pPr marL="0" lvl="0" indent="0" algn="l" rtl="0">
              <a:spcBef>
                <a:spcPts val="0"/>
              </a:spcBef>
              <a:spcAft>
                <a:spcPts val="0"/>
              </a:spcAft>
              <a:buNone/>
            </a:pPr>
            <a:endParaRPr>
              <a:latin typeface="Lato Light"/>
              <a:ea typeface="Lato Light"/>
              <a:cs typeface="Lato Light"/>
              <a:sym typeface="Lato Light"/>
            </a:endParaRPr>
          </a:p>
        </p:txBody>
      </p:sp>
      <p:sp>
        <p:nvSpPr>
          <p:cNvPr id="340" name="Google Shape;340;gdf23450f13_0_12"/>
          <p:cNvSpPr txBox="1"/>
          <p:nvPr/>
        </p:nvSpPr>
        <p:spPr>
          <a:xfrm>
            <a:off x="652625" y="3092625"/>
            <a:ext cx="36900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Lato Light"/>
              <a:buChar char="●"/>
            </a:pPr>
            <a:r>
              <a:rPr lang="en-US">
                <a:latin typeface="Lato Light"/>
                <a:ea typeface="Lato Light"/>
                <a:cs typeface="Lato Light"/>
                <a:sym typeface="Lato Light"/>
              </a:rPr>
              <a:t>Interaction terms for Linear Regression</a:t>
            </a:r>
            <a:endParaRPr>
              <a:latin typeface="Lato Light"/>
              <a:ea typeface="Lato Light"/>
              <a:cs typeface="Lato Light"/>
              <a:sym typeface="Lato Light"/>
            </a:endParaRPr>
          </a:p>
          <a:p>
            <a:pPr marL="457200" lvl="0" indent="-317500" algn="l" rtl="0">
              <a:lnSpc>
                <a:spcPct val="115000"/>
              </a:lnSpc>
              <a:spcBef>
                <a:spcPts val="0"/>
              </a:spcBef>
              <a:spcAft>
                <a:spcPts val="0"/>
              </a:spcAft>
              <a:buSzPts val="1400"/>
              <a:buFont typeface="Lato Light"/>
              <a:buChar char="●"/>
            </a:pPr>
            <a:r>
              <a:rPr lang="en-US">
                <a:latin typeface="Lato Light"/>
                <a:ea typeface="Lato Light"/>
                <a:cs typeface="Lato Light"/>
                <a:sym typeface="Lato Light"/>
              </a:rPr>
              <a:t>Plot tradeoff of more interpretable model and decrease in R²</a:t>
            </a:r>
            <a:endParaRPr sz="1150">
              <a:solidFill>
                <a:schemeClr val="dk1"/>
              </a:solidFill>
            </a:endParaRPr>
          </a:p>
          <a:p>
            <a:pPr marL="0" lvl="0" indent="0" algn="l" rtl="0">
              <a:spcBef>
                <a:spcPts val="0"/>
              </a:spcBef>
              <a:spcAft>
                <a:spcPts val="0"/>
              </a:spcAft>
              <a:buNone/>
            </a:pPr>
            <a:endParaRPr>
              <a:latin typeface="Lato Light"/>
              <a:ea typeface="Lato Light"/>
              <a:cs typeface="Lato Light"/>
              <a:sym typeface="Lato Light"/>
            </a:endParaRPr>
          </a:p>
        </p:txBody>
      </p:sp>
      <p:sp>
        <p:nvSpPr>
          <p:cNvPr id="341" name="Google Shape;341;gdf23450f13_0_12"/>
          <p:cNvSpPr txBox="1"/>
          <p:nvPr/>
        </p:nvSpPr>
        <p:spPr>
          <a:xfrm>
            <a:off x="723200" y="239900"/>
            <a:ext cx="7443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latin typeface="Lato"/>
                <a:ea typeface="Lato"/>
                <a:cs typeface="Lato"/>
                <a:sym typeface="Lato"/>
              </a:rPr>
              <a:t>Learned and action item if time permits</a:t>
            </a:r>
            <a:endParaRPr sz="3200">
              <a:latin typeface="Lato Light"/>
              <a:ea typeface="Lato Light"/>
              <a:cs typeface="Lato Light"/>
              <a:sym typeface="La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5"/>
          <p:cNvSpPr txBox="1">
            <a:spLocks noGrp="1"/>
          </p:cNvSpPr>
          <p:nvPr>
            <p:ph type="ctrTitle" idx="4294967295"/>
          </p:nvPr>
        </p:nvSpPr>
        <p:spPr>
          <a:xfrm>
            <a:off x="2140050" y="872875"/>
            <a:ext cx="48639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80000"/>
              </a:lnSpc>
              <a:spcBef>
                <a:spcPts val="0"/>
              </a:spcBef>
              <a:spcAft>
                <a:spcPts val="0"/>
              </a:spcAft>
              <a:buClr>
                <a:schemeClr val="dk1"/>
              </a:buClr>
              <a:buSzPts val="4800"/>
              <a:buFont typeface="Lato Hairline"/>
              <a:buNone/>
            </a:pPr>
            <a:r>
              <a:rPr lang="en-US" sz="6000" b="1" i="0" u="none" strike="noStrike" cap="none">
                <a:solidFill>
                  <a:srgbClr val="FFFFFF"/>
                </a:solidFill>
                <a:latin typeface="Lato"/>
                <a:ea typeface="Lato"/>
                <a:cs typeface="Lato"/>
                <a:sym typeface="Lato"/>
              </a:rPr>
              <a:t>Thank</a:t>
            </a:r>
            <a:r>
              <a:rPr lang="en-US" sz="6000" b="1">
                <a:solidFill>
                  <a:srgbClr val="FFFFFF"/>
                </a:solidFill>
                <a:latin typeface="Lato"/>
                <a:ea typeface="Lato"/>
                <a:cs typeface="Lato"/>
                <a:sym typeface="Lato"/>
              </a:rPr>
              <a:t> you</a:t>
            </a:r>
            <a:r>
              <a:rPr lang="en-US" sz="6000" b="1" i="0" u="none" strike="noStrike" cap="none">
                <a:solidFill>
                  <a:srgbClr val="FFFFFF"/>
                </a:solidFill>
                <a:latin typeface="Lato"/>
                <a:ea typeface="Lato"/>
                <a:cs typeface="Lato"/>
                <a:sym typeface="Lato"/>
              </a:rPr>
              <a:t>!</a:t>
            </a:r>
            <a:endParaRPr sz="6000" b="1" i="0" u="none" strike="noStrike" cap="none">
              <a:solidFill>
                <a:srgbClr val="FFFFFF"/>
              </a:solidFill>
              <a:latin typeface="Lato"/>
              <a:ea typeface="Lato"/>
              <a:cs typeface="Lato"/>
              <a:sym typeface="Lato"/>
            </a:endParaRPr>
          </a:p>
        </p:txBody>
      </p:sp>
      <p:sp>
        <p:nvSpPr>
          <p:cNvPr id="347" name="Google Shape;347;p15"/>
          <p:cNvSpPr txBox="1">
            <a:spLocks noGrp="1"/>
          </p:cNvSpPr>
          <p:nvPr>
            <p:ph type="subTitle" idx="4294967295"/>
          </p:nvPr>
        </p:nvSpPr>
        <p:spPr>
          <a:xfrm>
            <a:off x="2140050" y="2072430"/>
            <a:ext cx="4863900" cy="784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Clr>
                <a:schemeClr val="lt2"/>
              </a:buClr>
              <a:buSzPts val="1800"/>
              <a:buFont typeface="Lato Light"/>
              <a:buNone/>
            </a:pPr>
            <a:r>
              <a:rPr lang="en-US" sz="3600" b="1" i="0" u="none" strike="noStrike" cap="none">
                <a:solidFill>
                  <a:srgbClr val="FFFFFF"/>
                </a:solidFill>
                <a:latin typeface="Lato"/>
                <a:ea typeface="Lato"/>
                <a:cs typeface="Lato"/>
                <a:sym typeface="Lato"/>
              </a:rPr>
              <a:t>Any questions?</a:t>
            </a:r>
            <a:endParaRPr sz="3600" b="1" i="0" u="none" strike="noStrike" cap="none">
              <a:solidFill>
                <a:srgbClr val="FFFFFF"/>
              </a:solidFill>
              <a:latin typeface="Lato"/>
              <a:ea typeface="Lato"/>
              <a:cs typeface="Lato"/>
              <a:sym typeface="Lato"/>
            </a:endParaRPr>
          </a:p>
        </p:txBody>
      </p:sp>
      <p:sp>
        <p:nvSpPr>
          <p:cNvPr id="348" name="Google Shape;348;p15"/>
          <p:cNvSpPr txBox="1">
            <a:spLocks noGrp="1"/>
          </p:cNvSpPr>
          <p:nvPr>
            <p:ph type="body" idx="4294967295"/>
          </p:nvPr>
        </p:nvSpPr>
        <p:spPr>
          <a:xfrm>
            <a:off x="2140050" y="2896928"/>
            <a:ext cx="4863900" cy="137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1800"/>
              <a:buNone/>
            </a:pPr>
            <a:endParaRPr b="1">
              <a:latin typeface="Lato"/>
              <a:ea typeface="Lato"/>
              <a:cs typeface="Lato"/>
              <a:sym typeface="Lato"/>
            </a:endParaRPr>
          </a:p>
          <a:p>
            <a:pPr marL="0" lvl="0" indent="0" algn="ctr" rtl="0">
              <a:lnSpc>
                <a:spcPct val="100000"/>
              </a:lnSpc>
              <a:spcBef>
                <a:spcPts val="600"/>
              </a:spcBef>
              <a:spcAft>
                <a:spcPts val="0"/>
              </a:spcAft>
              <a:buSzPts val="1800"/>
              <a:buNone/>
            </a:pPr>
            <a:r>
              <a:rPr lang="en-US" sz="1400" b="1">
                <a:solidFill>
                  <a:srgbClr val="FFFFFF"/>
                </a:solidFill>
                <a:latin typeface="Lato"/>
                <a:ea typeface="Lato"/>
                <a:cs typeface="Lato"/>
                <a:sym typeface="Lato"/>
              </a:rPr>
              <a:t>Wish you all the best and have a great summer! </a:t>
            </a:r>
            <a:endParaRPr sz="1400" b="1">
              <a:solidFill>
                <a:srgbClr val="FFFFFF"/>
              </a:solidFill>
              <a:latin typeface="Lato"/>
              <a:ea typeface="Lato"/>
              <a:cs typeface="Lato"/>
              <a:sym typeface="Lato"/>
            </a:endParaRPr>
          </a:p>
          <a:p>
            <a:pPr marL="0" lvl="0" indent="0" algn="ctr" rtl="0">
              <a:lnSpc>
                <a:spcPct val="100000"/>
              </a:lnSpc>
              <a:spcBef>
                <a:spcPts val="600"/>
              </a:spcBef>
              <a:spcAft>
                <a:spcPts val="0"/>
              </a:spcAft>
              <a:buSzPts val="1800"/>
              <a:buNone/>
            </a:pPr>
            <a:r>
              <a:rPr lang="en-US" sz="1400" b="1">
                <a:solidFill>
                  <a:srgbClr val="FFFFFF"/>
                </a:solidFill>
                <a:latin typeface="Lato"/>
                <a:ea typeface="Lato"/>
                <a:cs typeface="Lato"/>
                <a:sym typeface="Lato"/>
              </a:rPr>
              <a:t>-TEAM 7</a:t>
            </a:r>
            <a:endParaRPr sz="1400" b="1">
              <a:solidFill>
                <a:srgbClr val="FFFFFF"/>
              </a:solidFill>
              <a:latin typeface="Lato"/>
              <a:ea typeface="Lato"/>
              <a:cs typeface="Lato"/>
              <a:sym typeface="Lato"/>
            </a:endParaRPr>
          </a:p>
        </p:txBody>
      </p:sp>
      <p:sp>
        <p:nvSpPr>
          <p:cNvPr id="349" name="Google Shape;349;p15"/>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df6642c6ff_0_11"/>
          <p:cNvSpPr txBox="1">
            <a:spLocks noGrp="1"/>
          </p:cNvSpPr>
          <p:nvPr>
            <p:ph type="body" idx="1"/>
          </p:nvPr>
        </p:nvSpPr>
        <p:spPr>
          <a:xfrm>
            <a:off x="2635750" y="836125"/>
            <a:ext cx="3201000" cy="3471300"/>
          </a:xfrm>
          <a:prstGeom prst="rect">
            <a:avLst/>
          </a:prstGeom>
          <a:noFill/>
          <a:ln>
            <a:noFill/>
          </a:ln>
        </p:spPr>
        <p:txBody>
          <a:bodyPr spcFirstLastPara="1" wrap="square" lIns="91425" tIns="91425" rIns="91425" bIns="91425" anchor="ctr" anchorCtr="0">
            <a:noAutofit/>
          </a:bodyPr>
          <a:lstStyle/>
          <a:p>
            <a:pPr marL="457200" lvl="0" indent="0" algn="ctr" rtl="0">
              <a:lnSpc>
                <a:spcPct val="100000"/>
              </a:lnSpc>
              <a:spcBef>
                <a:spcPts val="600"/>
              </a:spcBef>
              <a:spcAft>
                <a:spcPts val="0"/>
              </a:spcAft>
              <a:buNone/>
            </a:pPr>
            <a:r>
              <a:rPr lang="en-US" sz="4200" b="1">
                <a:latin typeface="Lato"/>
                <a:ea typeface="Lato"/>
                <a:cs typeface="Lato"/>
                <a:sym typeface="Lato"/>
              </a:rPr>
              <a:t>Appendix</a:t>
            </a:r>
            <a:endParaRPr b="1">
              <a:latin typeface="Lato"/>
              <a:ea typeface="Lato"/>
              <a:cs typeface="Lato"/>
              <a:sym typeface="Lato"/>
            </a:endParaRPr>
          </a:p>
        </p:txBody>
      </p:sp>
      <p:sp>
        <p:nvSpPr>
          <p:cNvPr id="355" name="Google Shape;355;gdf6642c6ff_0_11"/>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gdf6642c6ff_0_4"/>
          <p:cNvPicPr preferRelativeResize="0"/>
          <p:nvPr/>
        </p:nvPicPr>
        <p:blipFill rotWithShape="1">
          <a:blip r:embed="rId3">
            <a:alphaModFix/>
          </a:blip>
          <a:srcRect/>
          <a:stretch/>
        </p:blipFill>
        <p:spPr>
          <a:xfrm>
            <a:off x="0" y="0"/>
            <a:ext cx="9179324" cy="5143500"/>
          </a:xfrm>
          <a:prstGeom prst="rect">
            <a:avLst/>
          </a:prstGeom>
          <a:noFill/>
          <a:ln>
            <a:noFill/>
          </a:ln>
        </p:spPr>
      </p:pic>
      <p:sp>
        <p:nvSpPr>
          <p:cNvPr id="361" name="Google Shape;361;gdf6642c6ff_0_4"/>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26</a:t>
            </a:fld>
            <a:endParaRPr/>
          </a:p>
        </p:txBody>
      </p:sp>
      <p:graphicFrame>
        <p:nvGraphicFramePr>
          <p:cNvPr id="362" name="Google Shape;362;gdf6642c6ff_0_4"/>
          <p:cNvGraphicFramePr/>
          <p:nvPr/>
        </p:nvGraphicFramePr>
        <p:xfrm>
          <a:off x="2726038" y="538850"/>
          <a:ext cx="4638775" cy="4177905"/>
        </p:xfrm>
        <a:graphic>
          <a:graphicData uri="http://schemas.openxmlformats.org/drawingml/2006/table">
            <a:tbl>
              <a:tblPr>
                <a:noFill/>
                <a:tableStyleId>{B973AF1E-52C4-42B0-A87B-F39966A6BF84}</a:tableStyleId>
              </a:tblPr>
              <a:tblGrid>
                <a:gridCol w="1609000">
                  <a:extLst>
                    <a:ext uri="{9D8B030D-6E8A-4147-A177-3AD203B41FA5}">
                      <a16:colId xmlns:a16="http://schemas.microsoft.com/office/drawing/2014/main" val="20000"/>
                    </a:ext>
                  </a:extLst>
                </a:gridCol>
                <a:gridCol w="1407375">
                  <a:extLst>
                    <a:ext uri="{9D8B030D-6E8A-4147-A177-3AD203B41FA5}">
                      <a16:colId xmlns:a16="http://schemas.microsoft.com/office/drawing/2014/main" val="20001"/>
                    </a:ext>
                  </a:extLst>
                </a:gridCol>
                <a:gridCol w="1622400">
                  <a:extLst>
                    <a:ext uri="{9D8B030D-6E8A-4147-A177-3AD203B41FA5}">
                      <a16:colId xmlns:a16="http://schemas.microsoft.com/office/drawing/2014/main" val="20002"/>
                    </a:ext>
                  </a:extLst>
                </a:gridCol>
              </a:tblGrid>
              <a:tr h="410775">
                <a:tc>
                  <a:txBody>
                    <a:bodyPr/>
                    <a:lstStyle/>
                    <a:p>
                      <a:pPr marL="0" lvl="0" indent="0" algn="l" rtl="0">
                        <a:spcBef>
                          <a:spcPts val="0"/>
                        </a:spcBef>
                        <a:spcAft>
                          <a:spcPts val="0"/>
                        </a:spcAft>
                        <a:buNone/>
                      </a:pPr>
                      <a:r>
                        <a:rPr lang="en-US" sz="1000" b="1">
                          <a:solidFill>
                            <a:srgbClr val="FFFFFF"/>
                          </a:solidFill>
                        </a:rPr>
                        <a:t>Variable 1:</a:t>
                      </a:r>
                      <a:endParaRPr sz="1000" b="1">
                        <a:solidFill>
                          <a:srgbClr val="FFFFFF"/>
                        </a:solidFill>
                      </a:endParaRPr>
                    </a:p>
                  </a:txBody>
                  <a:tcPr marL="91425" marR="91425" marT="91425" marB="91425">
                    <a:lnR w="6325" cap="flat" cmpd="sng">
                      <a:solidFill>
                        <a:srgbClr val="FFFFFF"/>
                      </a:solidFill>
                      <a:prstDash val="solid"/>
                      <a:round/>
                      <a:headEnd type="none" w="sm" len="sm"/>
                      <a:tailEnd type="none" w="sm" len="sm"/>
                    </a:lnR>
                    <a:lnB w="19050" cap="flat" cmpd="sng">
                      <a:solidFill>
                        <a:srgbClr val="FFFFFF"/>
                      </a:solidFill>
                      <a:prstDash val="solid"/>
                      <a:round/>
                      <a:headEnd type="none" w="sm" len="sm"/>
                      <a:tailEnd type="none" w="sm" len="sm"/>
                    </a:lnB>
                    <a:solidFill>
                      <a:srgbClr val="70AD47"/>
                    </a:solidFill>
                  </a:tcPr>
                </a:tc>
                <a:tc>
                  <a:txBody>
                    <a:bodyPr/>
                    <a:lstStyle/>
                    <a:p>
                      <a:pPr marL="0" lvl="0" indent="0" algn="l" rtl="0">
                        <a:spcBef>
                          <a:spcPts val="0"/>
                        </a:spcBef>
                        <a:spcAft>
                          <a:spcPts val="0"/>
                        </a:spcAft>
                        <a:buNone/>
                      </a:pPr>
                      <a:r>
                        <a:rPr lang="en-US" sz="1000" b="1">
                          <a:solidFill>
                            <a:srgbClr val="FFFFFF"/>
                          </a:solidFill>
                        </a:rPr>
                        <a:t>Variable 2</a:t>
                      </a:r>
                      <a:endParaRPr sz="1000" b="1">
                        <a:solidFill>
                          <a:srgbClr val="FFFFFF"/>
                        </a:solidFill>
                      </a:endParaRPr>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9050" cap="flat" cmpd="sng">
                      <a:solidFill>
                        <a:srgbClr val="FFFFFF"/>
                      </a:solidFill>
                      <a:prstDash val="solid"/>
                      <a:round/>
                      <a:headEnd type="none" w="sm" len="sm"/>
                      <a:tailEnd type="none" w="sm" len="sm"/>
                    </a:lnB>
                    <a:solidFill>
                      <a:srgbClr val="70AD47"/>
                    </a:solidFill>
                  </a:tcPr>
                </a:tc>
                <a:tc>
                  <a:txBody>
                    <a:bodyPr/>
                    <a:lstStyle/>
                    <a:p>
                      <a:pPr marL="0" lvl="0" indent="0" algn="l" rtl="0">
                        <a:spcBef>
                          <a:spcPts val="0"/>
                        </a:spcBef>
                        <a:spcAft>
                          <a:spcPts val="0"/>
                        </a:spcAft>
                        <a:buNone/>
                      </a:pPr>
                      <a:r>
                        <a:rPr lang="en-US" sz="1000" b="1">
                          <a:solidFill>
                            <a:srgbClr val="FFFFFF"/>
                          </a:solidFill>
                        </a:rPr>
                        <a:t>Interaction Strength</a:t>
                      </a:r>
                      <a:endParaRPr sz="1000" b="1">
                        <a:solidFill>
                          <a:srgbClr val="FFFFFF"/>
                        </a:solidFill>
                      </a:endParaRPr>
                    </a:p>
                  </a:txBody>
                  <a:tcPr marL="91425" marR="91425" marT="91425" marB="91425">
                    <a:lnL w="6325" cap="flat" cmpd="sng">
                      <a:solidFill>
                        <a:srgbClr val="FFFFFF"/>
                      </a:solidFill>
                      <a:prstDash val="solid"/>
                      <a:round/>
                      <a:headEnd type="none" w="sm" len="sm"/>
                      <a:tailEnd type="none" w="sm" len="sm"/>
                    </a:lnL>
                    <a:lnB w="19050" cap="flat" cmpd="sng">
                      <a:solidFill>
                        <a:srgbClr val="FFFFFF"/>
                      </a:solidFill>
                      <a:prstDash val="solid"/>
                      <a:round/>
                      <a:headEnd type="none" w="sm" len="sm"/>
                      <a:tailEnd type="none" w="sm" len="sm"/>
                    </a:lnB>
                    <a:solidFill>
                      <a:srgbClr val="70AD47"/>
                    </a:solidFill>
                  </a:tcPr>
                </a:tc>
                <a:extLst>
                  <a:ext uri="{0D108BD9-81ED-4DB2-BD59-A6C34878D82A}">
                    <a16:rowId xmlns:a16="http://schemas.microsoft.com/office/drawing/2014/main" val="10000"/>
                  </a:ext>
                </a:extLst>
              </a:tr>
              <a:tr h="326475">
                <a:tc>
                  <a:txBody>
                    <a:bodyPr/>
                    <a:lstStyle/>
                    <a:p>
                      <a:pPr marL="0" lvl="0" indent="0" algn="l" rtl="0">
                        <a:spcBef>
                          <a:spcPts val="0"/>
                        </a:spcBef>
                        <a:spcAft>
                          <a:spcPts val="0"/>
                        </a:spcAft>
                        <a:buNone/>
                      </a:pPr>
                      <a:r>
                        <a:rPr lang="en-US" sz="1000"/>
                        <a:t>BsmtFinSF1,</a:t>
                      </a:r>
                      <a:endParaRPr sz="1000"/>
                    </a:p>
                  </a:txBody>
                  <a:tcPr marL="91425" marR="91425" marT="91425" marB="91425">
                    <a:lnR w="6325"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r" rtl="0">
                        <a:lnSpc>
                          <a:spcPct val="115000"/>
                        </a:lnSpc>
                        <a:spcBef>
                          <a:spcPts val="0"/>
                        </a:spcBef>
                        <a:spcAft>
                          <a:spcPts val="0"/>
                        </a:spcAft>
                        <a:buNone/>
                      </a:pPr>
                      <a:r>
                        <a:rPr lang="en-US" sz="1000"/>
                        <a:t>1.46</a:t>
                      </a:r>
                      <a:endParaRPr sz="1000"/>
                    </a:p>
                  </a:txBody>
                  <a:tcPr marL="91425" marR="91425" marT="91425" marB="91425">
                    <a:lnL w="6325" cap="flat" cmpd="sng">
                      <a:solidFill>
                        <a:srgbClr val="FFFFFF"/>
                      </a:solidFill>
                      <a:prstDash val="solid"/>
                      <a:round/>
                      <a:headEnd type="none" w="sm" len="sm"/>
                      <a:tailEnd type="none" w="sm" len="sm"/>
                    </a:lnL>
                    <a:lnT w="19050"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extLst>
                  <a:ext uri="{0D108BD9-81ED-4DB2-BD59-A6C34878D82A}">
                    <a16:rowId xmlns:a16="http://schemas.microsoft.com/office/drawing/2014/main" val="10001"/>
                  </a:ext>
                </a:extLst>
              </a:tr>
              <a:tr h="326475">
                <a:tc>
                  <a:txBody>
                    <a:bodyPr/>
                    <a:lstStyle/>
                    <a:p>
                      <a:pPr marL="0" lvl="0" indent="0" algn="l" rtl="0">
                        <a:spcBef>
                          <a:spcPts val="0"/>
                        </a:spcBef>
                        <a:spcAft>
                          <a:spcPts val="0"/>
                        </a:spcAft>
                        <a:buNone/>
                      </a:pPr>
                      <a:r>
                        <a:rPr lang="en-US" sz="1000"/>
                        <a:t>TotalBsmtSF,</a:t>
                      </a:r>
                      <a:endParaRPr sz="1000"/>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r" rtl="0">
                        <a:lnSpc>
                          <a:spcPct val="115000"/>
                        </a:lnSpc>
                        <a:spcBef>
                          <a:spcPts val="0"/>
                        </a:spcBef>
                        <a:spcAft>
                          <a:spcPts val="0"/>
                        </a:spcAft>
                        <a:buNone/>
                      </a:pPr>
                      <a:r>
                        <a:rPr lang="en-US" sz="1000"/>
                        <a:t>0.74</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extLst>
                  <a:ext uri="{0D108BD9-81ED-4DB2-BD59-A6C34878D82A}">
                    <a16:rowId xmlns:a16="http://schemas.microsoft.com/office/drawing/2014/main" val="10002"/>
                  </a:ext>
                </a:extLst>
              </a:tr>
              <a:tr h="326475">
                <a:tc>
                  <a:txBody>
                    <a:bodyPr/>
                    <a:lstStyle/>
                    <a:p>
                      <a:pPr marL="0" lvl="0" indent="0" algn="l" rtl="0">
                        <a:spcBef>
                          <a:spcPts val="0"/>
                        </a:spcBef>
                        <a:spcAft>
                          <a:spcPts val="0"/>
                        </a:spcAft>
                        <a:buNone/>
                      </a:pPr>
                      <a:r>
                        <a:rPr lang="en-US" sz="1000"/>
                        <a:t>LotArea,</a:t>
                      </a:r>
                      <a:endParaRPr sz="1000"/>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r" rtl="0">
                        <a:lnSpc>
                          <a:spcPct val="115000"/>
                        </a:lnSpc>
                        <a:spcBef>
                          <a:spcPts val="0"/>
                        </a:spcBef>
                        <a:spcAft>
                          <a:spcPts val="0"/>
                        </a:spcAft>
                        <a:buNone/>
                      </a:pPr>
                      <a:r>
                        <a:rPr lang="en-US" sz="1000"/>
                        <a:t>0.63</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extLst>
                  <a:ext uri="{0D108BD9-81ED-4DB2-BD59-A6C34878D82A}">
                    <a16:rowId xmlns:a16="http://schemas.microsoft.com/office/drawing/2014/main" val="10003"/>
                  </a:ext>
                </a:extLst>
              </a:tr>
              <a:tr h="326475">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r>
                        <a:rPr lang="en-US" sz="1000"/>
                        <a:t>GarageArea</a:t>
                      </a:r>
                      <a:endParaRPr sz="1000"/>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r" rtl="0">
                        <a:lnSpc>
                          <a:spcPct val="115000"/>
                        </a:lnSpc>
                        <a:spcBef>
                          <a:spcPts val="0"/>
                        </a:spcBef>
                        <a:spcAft>
                          <a:spcPts val="0"/>
                        </a:spcAft>
                        <a:buNone/>
                      </a:pPr>
                      <a:r>
                        <a:rPr lang="en-US" sz="1000"/>
                        <a:t>0.55</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extLst>
                  <a:ext uri="{0D108BD9-81ED-4DB2-BD59-A6C34878D82A}">
                    <a16:rowId xmlns:a16="http://schemas.microsoft.com/office/drawing/2014/main" val="10004"/>
                  </a:ext>
                </a:extLst>
              </a:tr>
              <a:tr h="326475">
                <a:tc>
                  <a:txBody>
                    <a:bodyPr/>
                    <a:lstStyle/>
                    <a:p>
                      <a:pPr marL="0" lvl="0" indent="0" algn="l" rtl="0">
                        <a:spcBef>
                          <a:spcPts val="0"/>
                        </a:spcBef>
                        <a:spcAft>
                          <a:spcPts val="0"/>
                        </a:spcAft>
                        <a:buNone/>
                      </a:pPr>
                      <a:r>
                        <a:rPr lang="en-US" sz="1000"/>
                        <a:t>LotArea,</a:t>
                      </a:r>
                      <a:endParaRPr sz="1000"/>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l" rtl="0">
                        <a:spcBef>
                          <a:spcPts val="0"/>
                        </a:spcBef>
                        <a:spcAft>
                          <a:spcPts val="0"/>
                        </a:spcAft>
                        <a:buNone/>
                      </a:pPr>
                      <a:r>
                        <a:rPr lang="en-US" sz="1000"/>
                        <a:t>1stFlrSF</a:t>
                      </a:r>
                      <a:endParaRPr sz="1000"/>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r" rtl="0">
                        <a:lnSpc>
                          <a:spcPct val="115000"/>
                        </a:lnSpc>
                        <a:spcBef>
                          <a:spcPts val="0"/>
                        </a:spcBef>
                        <a:spcAft>
                          <a:spcPts val="0"/>
                        </a:spcAft>
                        <a:buNone/>
                      </a:pPr>
                      <a:r>
                        <a:rPr lang="en-US" sz="1000"/>
                        <a:t>0.55</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extLst>
                  <a:ext uri="{0D108BD9-81ED-4DB2-BD59-A6C34878D82A}">
                    <a16:rowId xmlns:a16="http://schemas.microsoft.com/office/drawing/2014/main" val="10005"/>
                  </a:ext>
                </a:extLst>
              </a:tr>
              <a:tr h="326475">
                <a:tc>
                  <a:txBody>
                    <a:bodyPr/>
                    <a:lstStyle/>
                    <a:p>
                      <a:pPr marL="0" lvl="0" indent="0" algn="l" rtl="0">
                        <a:spcBef>
                          <a:spcPts val="0"/>
                        </a:spcBef>
                        <a:spcAft>
                          <a:spcPts val="0"/>
                        </a:spcAft>
                        <a:buNone/>
                      </a:pPr>
                      <a:r>
                        <a:rPr lang="en-US" sz="1000"/>
                        <a:t>1stFlrSF,</a:t>
                      </a:r>
                      <a:endParaRPr sz="1000"/>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r" rtl="0">
                        <a:lnSpc>
                          <a:spcPct val="115000"/>
                        </a:lnSpc>
                        <a:spcBef>
                          <a:spcPts val="0"/>
                        </a:spcBef>
                        <a:spcAft>
                          <a:spcPts val="0"/>
                        </a:spcAft>
                        <a:buNone/>
                      </a:pPr>
                      <a:r>
                        <a:rPr lang="en-US" sz="1000"/>
                        <a:t>0.44</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extLst>
                  <a:ext uri="{0D108BD9-81ED-4DB2-BD59-A6C34878D82A}">
                    <a16:rowId xmlns:a16="http://schemas.microsoft.com/office/drawing/2014/main" val="10006"/>
                  </a:ext>
                </a:extLst>
              </a:tr>
              <a:tr h="326475">
                <a:tc>
                  <a:txBody>
                    <a:bodyPr/>
                    <a:lstStyle/>
                    <a:p>
                      <a:pPr marL="0" lvl="0" indent="0" algn="l" rtl="0">
                        <a:spcBef>
                          <a:spcPts val="0"/>
                        </a:spcBef>
                        <a:spcAft>
                          <a:spcPts val="0"/>
                        </a:spcAft>
                        <a:buNone/>
                      </a:pPr>
                      <a:r>
                        <a:rPr lang="en-US" sz="1000"/>
                        <a:t>LotArea,</a:t>
                      </a:r>
                      <a:endParaRPr sz="1000"/>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l" rtl="0">
                        <a:spcBef>
                          <a:spcPts val="0"/>
                        </a:spcBef>
                        <a:spcAft>
                          <a:spcPts val="0"/>
                        </a:spcAft>
                        <a:buNone/>
                      </a:pPr>
                      <a:r>
                        <a:rPr lang="en-US" sz="1000"/>
                        <a:t>TotalBsmtSF</a:t>
                      </a:r>
                      <a:endParaRPr sz="1000"/>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1CC30"/>
                      </a:solidFill>
                      <a:prstDash val="solid"/>
                      <a:round/>
                      <a:headEnd type="none" w="sm" len="sm"/>
                      <a:tailEnd type="none" w="sm" len="sm"/>
                    </a:lnB>
                    <a:solidFill>
                      <a:srgbClr val="C6E0B4"/>
                    </a:solidFill>
                  </a:tcPr>
                </a:tc>
                <a:tc>
                  <a:txBody>
                    <a:bodyPr/>
                    <a:lstStyle/>
                    <a:p>
                      <a:pPr marL="0" lvl="0" indent="0" algn="r" rtl="0">
                        <a:lnSpc>
                          <a:spcPct val="115000"/>
                        </a:lnSpc>
                        <a:spcBef>
                          <a:spcPts val="0"/>
                        </a:spcBef>
                        <a:spcAft>
                          <a:spcPts val="0"/>
                        </a:spcAft>
                        <a:buNone/>
                      </a:pPr>
                      <a:r>
                        <a:rPr lang="en-US" sz="1000"/>
                        <a:t>0.44</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extLst>
                  <a:ext uri="{0D108BD9-81ED-4DB2-BD59-A6C34878D82A}">
                    <a16:rowId xmlns:a16="http://schemas.microsoft.com/office/drawing/2014/main" val="10007"/>
                  </a:ext>
                </a:extLst>
              </a:tr>
              <a:tr h="326475">
                <a:tc>
                  <a:txBody>
                    <a:bodyPr/>
                    <a:lstStyle/>
                    <a:p>
                      <a:pPr marL="0" lvl="0" indent="0" algn="l" rtl="0">
                        <a:spcBef>
                          <a:spcPts val="0"/>
                        </a:spcBef>
                        <a:spcAft>
                          <a:spcPts val="0"/>
                        </a:spcAft>
                        <a:buNone/>
                      </a:pPr>
                      <a:r>
                        <a:rPr lang="en-US" sz="1000"/>
                        <a:t>LotFrontage,</a:t>
                      </a:r>
                      <a:endParaRPr sz="1000"/>
                    </a:p>
                  </a:txBody>
                  <a:tcPr marL="91425" marR="91425" marT="91425" marB="91425">
                    <a:lnR w="6325" cap="flat" cmpd="sng">
                      <a:solidFill>
                        <a:srgbClr val="F1CC30"/>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L w="6325" cap="flat" cmpd="sng">
                      <a:solidFill>
                        <a:srgbClr val="F1CC30"/>
                      </a:solidFill>
                      <a:prstDash val="solid"/>
                      <a:round/>
                      <a:headEnd type="none" w="sm" len="sm"/>
                      <a:tailEnd type="none" w="sm" len="sm"/>
                    </a:lnL>
                    <a:lnR w="6325" cap="flat" cmpd="sng">
                      <a:solidFill>
                        <a:srgbClr val="F1CC30"/>
                      </a:solidFill>
                      <a:prstDash val="solid"/>
                      <a:round/>
                      <a:headEnd type="none" w="sm" len="sm"/>
                      <a:tailEnd type="none" w="sm" len="sm"/>
                    </a:lnR>
                    <a:lnT w="6325" cap="flat" cmpd="sng">
                      <a:solidFill>
                        <a:srgbClr val="F1CC30"/>
                      </a:solidFill>
                      <a:prstDash val="solid"/>
                      <a:round/>
                      <a:headEnd type="none" w="sm" len="sm"/>
                      <a:tailEnd type="none" w="sm" len="sm"/>
                    </a:lnT>
                    <a:lnB w="6325" cap="flat" cmpd="sng">
                      <a:solidFill>
                        <a:srgbClr val="F1CC30"/>
                      </a:solidFill>
                      <a:prstDash val="solid"/>
                      <a:round/>
                      <a:headEnd type="none" w="sm" len="sm"/>
                      <a:tailEnd type="none" w="sm" len="sm"/>
                    </a:lnB>
                    <a:solidFill>
                      <a:srgbClr val="E2EFDA"/>
                    </a:solidFill>
                  </a:tcPr>
                </a:tc>
                <a:tc>
                  <a:txBody>
                    <a:bodyPr/>
                    <a:lstStyle/>
                    <a:p>
                      <a:pPr marL="0" lvl="0" indent="0" algn="r" rtl="0">
                        <a:lnSpc>
                          <a:spcPct val="115000"/>
                        </a:lnSpc>
                        <a:spcBef>
                          <a:spcPts val="0"/>
                        </a:spcBef>
                        <a:spcAft>
                          <a:spcPts val="0"/>
                        </a:spcAft>
                        <a:buNone/>
                      </a:pPr>
                      <a:r>
                        <a:rPr lang="en-US" sz="1000"/>
                        <a:t>0.43</a:t>
                      </a:r>
                      <a:endParaRPr sz="1000"/>
                    </a:p>
                  </a:txBody>
                  <a:tcPr marL="91425" marR="91425" marT="91425" marB="91425">
                    <a:lnL w="6325" cap="flat" cmpd="sng">
                      <a:solidFill>
                        <a:srgbClr val="F1CC30"/>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extLst>
                  <a:ext uri="{0D108BD9-81ED-4DB2-BD59-A6C34878D82A}">
                    <a16:rowId xmlns:a16="http://schemas.microsoft.com/office/drawing/2014/main" val="10008"/>
                  </a:ext>
                </a:extLst>
              </a:tr>
              <a:tr h="326475">
                <a:tc>
                  <a:txBody>
                    <a:bodyPr/>
                    <a:lstStyle/>
                    <a:p>
                      <a:pPr marL="0" lvl="0" indent="0" algn="l" rtl="0">
                        <a:spcBef>
                          <a:spcPts val="0"/>
                        </a:spcBef>
                        <a:spcAft>
                          <a:spcPts val="0"/>
                        </a:spcAft>
                        <a:buNone/>
                      </a:pPr>
                      <a:r>
                        <a:rPr lang="en-US" sz="1000">
                          <a:highlight>
                            <a:srgbClr val="F1CC30"/>
                          </a:highlight>
                        </a:rPr>
                        <a:t>GrLivArea,</a:t>
                      </a:r>
                      <a:endParaRPr sz="1000">
                        <a:highlight>
                          <a:srgbClr val="F1CC30"/>
                        </a:highlight>
                      </a:endParaRPr>
                    </a:p>
                  </a:txBody>
                  <a:tcPr marL="91425" marR="91425" marT="91425" marB="91425">
                    <a:lnR w="6325"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tc>
                  <a:txBody>
                    <a:bodyPr/>
                    <a:lstStyle/>
                    <a:p>
                      <a:pPr marL="0" lvl="0" indent="0" algn="l" rtl="0">
                        <a:spcBef>
                          <a:spcPts val="0"/>
                        </a:spcBef>
                        <a:spcAft>
                          <a:spcPts val="0"/>
                        </a:spcAft>
                        <a:buNone/>
                      </a:pPr>
                      <a:r>
                        <a:rPr lang="en-US" sz="1000"/>
                        <a:t>RoofMatl_WdShngl</a:t>
                      </a:r>
                      <a:endParaRPr sz="1000"/>
                    </a:p>
                  </a:txBody>
                  <a:tcPr marL="91425" marR="91425" marT="91425" marB="91425">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F1CC30"/>
                      </a:solidFill>
                      <a:prstDash val="solid"/>
                      <a:round/>
                      <a:headEnd type="none" w="sm" len="sm"/>
                      <a:tailEnd type="none" w="sm" len="sm"/>
                    </a:lnT>
                    <a:lnB w="6325" cap="flat" cmpd="sng">
                      <a:solidFill>
                        <a:srgbClr val="F1CC30"/>
                      </a:solidFill>
                      <a:prstDash val="solid"/>
                      <a:round/>
                      <a:headEnd type="none" w="sm" len="sm"/>
                      <a:tailEnd type="none" w="sm" len="sm"/>
                    </a:lnB>
                    <a:solidFill>
                      <a:srgbClr val="C6E0B4"/>
                    </a:solidFill>
                  </a:tcPr>
                </a:tc>
                <a:tc>
                  <a:txBody>
                    <a:bodyPr/>
                    <a:lstStyle/>
                    <a:p>
                      <a:pPr marL="0" lvl="0" indent="0" algn="r" rtl="0">
                        <a:lnSpc>
                          <a:spcPct val="115000"/>
                        </a:lnSpc>
                        <a:spcBef>
                          <a:spcPts val="0"/>
                        </a:spcBef>
                        <a:spcAft>
                          <a:spcPts val="0"/>
                        </a:spcAft>
                        <a:buNone/>
                      </a:pPr>
                      <a:r>
                        <a:rPr lang="en-US" sz="1000"/>
                        <a:t>0.42</a:t>
                      </a:r>
                      <a:endParaRPr sz="1000"/>
                    </a:p>
                  </a:txBody>
                  <a:tcPr marL="91425" marR="91425" marT="91425" marB="91425">
                    <a:lnL w="6325"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C6E0B4"/>
                    </a:solidFill>
                  </a:tcPr>
                </a:tc>
                <a:extLst>
                  <a:ext uri="{0D108BD9-81ED-4DB2-BD59-A6C34878D82A}">
                    <a16:rowId xmlns:a16="http://schemas.microsoft.com/office/drawing/2014/main" val="10009"/>
                  </a:ext>
                </a:extLst>
              </a:tr>
              <a:tr h="326475">
                <a:tc>
                  <a:txBody>
                    <a:bodyPr/>
                    <a:lstStyle/>
                    <a:p>
                      <a:pPr marL="0" lvl="0" indent="0" algn="l" rtl="0">
                        <a:spcBef>
                          <a:spcPts val="0"/>
                        </a:spcBef>
                        <a:spcAft>
                          <a:spcPts val="0"/>
                        </a:spcAft>
                        <a:buNone/>
                      </a:pPr>
                      <a:r>
                        <a:rPr lang="en-US" sz="1000"/>
                        <a:t>LotFrontage,</a:t>
                      </a:r>
                      <a:endParaRPr sz="1000"/>
                    </a:p>
                  </a:txBody>
                  <a:tcPr marL="91425" marR="91425" marT="91425" marB="91425">
                    <a:lnR w="6325" cap="flat" cmpd="sng">
                      <a:solidFill>
                        <a:srgbClr val="F1CC30"/>
                      </a:solidFill>
                      <a:prstDash val="solid"/>
                      <a:round/>
                      <a:headEnd type="none" w="sm" len="sm"/>
                      <a:tailEnd type="none" w="sm" len="sm"/>
                    </a:lnR>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r>
                        <a:rPr lang="en-US" sz="1000"/>
                        <a:t>GarageArea</a:t>
                      </a:r>
                      <a:endParaRPr sz="1000"/>
                    </a:p>
                  </a:txBody>
                  <a:tcPr marL="91425" marR="91425" marT="91425" marB="91425">
                    <a:lnL w="6325" cap="flat" cmpd="sng">
                      <a:solidFill>
                        <a:srgbClr val="F1CC30"/>
                      </a:solidFill>
                      <a:prstDash val="solid"/>
                      <a:round/>
                      <a:headEnd type="none" w="sm" len="sm"/>
                      <a:tailEnd type="none" w="sm" len="sm"/>
                    </a:lnL>
                    <a:lnR w="6325" cap="flat" cmpd="sng">
                      <a:solidFill>
                        <a:srgbClr val="F1CC30"/>
                      </a:solidFill>
                      <a:prstDash val="solid"/>
                      <a:round/>
                      <a:headEnd type="none" w="sm" len="sm"/>
                      <a:tailEnd type="none" w="sm" len="sm"/>
                    </a:lnR>
                    <a:lnT w="6325" cap="flat" cmpd="sng">
                      <a:solidFill>
                        <a:srgbClr val="F1CC30"/>
                      </a:solidFill>
                      <a:prstDash val="solid"/>
                      <a:round/>
                      <a:headEnd type="none" w="sm" len="sm"/>
                      <a:tailEnd type="none" w="sm" len="sm"/>
                    </a:lnT>
                    <a:lnB w="6325" cap="flat" cmpd="sng">
                      <a:solidFill>
                        <a:srgbClr val="F1CC30"/>
                      </a:solidFill>
                      <a:prstDash val="solid"/>
                      <a:round/>
                      <a:headEnd type="none" w="sm" len="sm"/>
                      <a:tailEnd type="none" w="sm" len="sm"/>
                    </a:lnB>
                    <a:solidFill>
                      <a:srgbClr val="E2EFDA"/>
                    </a:solidFill>
                  </a:tcPr>
                </a:tc>
                <a:tc>
                  <a:txBody>
                    <a:bodyPr/>
                    <a:lstStyle/>
                    <a:p>
                      <a:pPr marL="0" lvl="0" indent="0" algn="r" rtl="0">
                        <a:lnSpc>
                          <a:spcPct val="115000"/>
                        </a:lnSpc>
                        <a:spcBef>
                          <a:spcPts val="0"/>
                        </a:spcBef>
                        <a:spcAft>
                          <a:spcPts val="0"/>
                        </a:spcAft>
                        <a:buNone/>
                      </a:pPr>
                      <a:r>
                        <a:rPr lang="en-US" sz="1000"/>
                        <a:t>0.4</a:t>
                      </a:r>
                      <a:endParaRPr sz="1000"/>
                    </a:p>
                  </a:txBody>
                  <a:tcPr marL="91425" marR="91425" marT="91425" marB="91425">
                    <a:lnL w="6325" cap="flat" cmpd="sng">
                      <a:solidFill>
                        <a:srgbClr val="F1CC30"/>
                      </a:solidFill>
                      <a:prstDash val="solid"/>
                      <a:round/>
                      <a:headEnd type="none" w="sm" len="sm"/>
                      <a:tailEnd type="none" w="sm" len="sm"/>
                    </a:lnL>
                    <a:lnT w="6325" cap="flat" cmpd="sng">
                      <a:solidFill>
                        <a:srgbClr val="FFFFFF"/>
                      </a:solidFill>
                      <a:prstDash val="solid"/>
                      <a:round/>
                      <a:headEnd type="none" w="sm" len="sm"/>
                      <a:tailEnd type="none" w="sm" len="sm"/>
                    </a:lnT>
                    <a:lnB w="6325" cap="flat" cmpd="sng">
                      <a:solidFill>
                        <a:srgbClr val="FFFFFF"/>
                      </a:solidFill>
                      <a:prstDash val="solid"/>
                      <a:round/>
                      <a:headEnd type="none" w="sm" len="sm"/>
                      <a:tailEnd type="none" w="sm" len="sm"/>
                    </a:lnB>
                    <a:solidFill>
                      <a:srgbClr val="E2EFDA"/>
                    </a:solidFill>
                  </a:tcPr>
                </a:tc>
                <a:extLst>
                  <a:ext uri="{0D108BD9-81ED-4DB2-BD59-A6C34878D82A}">
                    <a16:rowId xmlns:a16="http://schemas.microsoft.com/office/drawing/2014/main" val="10010"/>
                  </a:ext>
                </a:extLst>
              </a:tr>
              <a:tr h="326475">
                <a:tc>
                  <a:txBody>
                    <a:bodyPr/>
                    <a:lstStyle/>
                    <a:p>
                      <a:pPr marL="0" lvl="0" indent="0" algn="l" rtl="0">
                        <a:spcBef>
                          <a:spcPts val="0"/>
                        </a:spcBef>
                        <a:spcAft>
                          <a:spcPts val="0"/>
                        </a:spcAft>
                        <a:buNone/>
                      </a:pPr>
                      <a:r>
                        <a:rPr lang="en-US" sz="1000" b="1">
                          <a:solidFill>
                            <a:srgbClr val="FFFFFF"/>
                          </a:solidFill>
                        </a:rPr>
                        <a:t>Variable 1:</a:t>
                      </a:r>
                      <a:endParaRPr sz="1000" b="1">
                        <a:solidFill>
                          <a:srgbClr val="FFFFFF"/>
                        </a:solidFill>
                      </a:endParaRPr>
                    </a:p>
                  </a:txBody>
                  <a:tcPr marL="91425" marR="91425" marT="91425" marB="91425">
                    <a:lnR w="7700" cap="flat" cmpd="sng">
                      <a:solidFill>
                        <a:srgbClr val="FFFFFF"/>
                      </a:solidFill>
                      <a:prstDash val="solid"/>
                      <a:round/>
                      <a:headEnd type="none" w="sm" len="sm"/>
                      <a:tailEnd type="none" w="sm" len="sm"/>
                    </a:lnR>
                    <a:lnT w="6325"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70AD47"/>
                    </a:solidFill>
                  </a:tcPr>
                </a:tc>
                <a:tc>
                  <a:txBody>
                    <a:bodyPr/>
                    <a:lstStyle/>
                    <a:p>
                      <a:pPr marL="0" lvl="0" indent="0" algn="l" rtl="0">
                        <a:spcBef>
                          <a:spcPts val="0"/>
                        </a:spcBef>
                        <a:spcAft>
                          <a:spcPts val="0"/>
                        </a:spcAft>
                        <a:buNone/>
                      </a:pPr>
                      <a:r>
                        <a:rPr lang="en-US" sz="1000" b="1">
                          <a:solidFill>
                            <a:srgbClr val="FFFFFF"/>
                          </a:solidFill>
                        </a:rPr>
                        <a:t>Variable 2</a:t>
                      </a:r>
                      <a:endParaRPr sz="1000" b="1">
                        <a:solidFill>
                          <a:srgbClr val="FFFFFF"/>
                        </a:solidFill>
                      </a:endParaRPr>
                    </a:p>
                  </a:txBody>
                  <a:tcPr marL="91425" marR="91425" marT="91425" marB="91425">
                    <a:lnL w="7700" cap="flat" cmpd="sng">
                      <a:solidFill>
                        <a:srgbClr val="FFFFFF"/>
                      </a:solidFill>
                      <a:prstDash val="solid"/>
                      <a:round/>
                      <a:headEnd type="none" w="sm" len="sm"/>
                      <a:tailEnd type="none" w="sm" len="sm"/>
                    </a:lnL>
                    <a:lnR w="7700" cap="flat" cmpd="sng">
                      <a:solidFill>
                        <a:srgbClr val="FFFFFF"/>
                      </a:solidFill>
                      <a:prstDash val="solid"/>
                      <a:round/>
                      <a:headEnd type="none" w="sm" len="sm"/>
                      <a:tailEnd type="none" w="sm" len="sm"/>
                    </a:lnR>
                    <a:lnT w="6325" cap="flat" cmpd="sng">
                      <a:solidFill>
                        <a:srgbClr val="F1CC30"/>
                      </a:solidFill>
                      <a:prstDash val="solid"/>
                      <a:round/>
                      <a:headEnd type="none" w="sm" len="sm"/>
                      <a:tailEnd type="none" w="sm" len="sm"/>
                    </a:lnT>
                    <a:lnB w="7700" cap="flat" cmpd="sng">
                      <a:solidFill>
                        <a:srgbClr val="FFFFFF"/>
                      </a:solidFill>
                      <a:prstDash val="solid"/>
                      <a:round/>
                      <a:headEnd type="none" w="sm" len="sm"/>
                      <a:tailEnd type="none" w="sm" len="sm"/>
                    </a:lnB>
                    <a:solidFill>
                      <a:srgbClr val="70AD47"/>
                    </a:solidFill>
                  </a:tcPr>
                </a:tc>
                <a:tc>
                  <a:txBody>
                    <a:bodyPr/>
                    <a:lstStyle/>
                    <a:p>
                      <a:pPr marL="0" lvl="0" indent="0" algn="l" rtl="0">
                        <a:spcBef>
                          <a:spcPts val="0"/>
                        </a:spcBef>
                        <a:spcAft>
                          <a:spcPts val="0"/>
                        </a:spcAft>
                        <a:buNone/>
                      </a:pPr>
                      <a:r>
                        <a:rPr lang="en-US" sz="1000" b="1">
                          <a:solidFill>
                            <a:srgbClr val="FFFFFF"/>
                          </a:solidFill>
                        </a:rPr>
                        <a:t>Interaction Strength</a:t>
                      </a:r>
                      <a:endParaRPr sz="1000" b="1">
                        <a:solidFill>
                          <a:srgbClr val="FFFFFF"/>
                        </a:solidFill>
                      </a:endParaRPr>
                    </a:p>
                  </a:txBody>
                  <a:tcPr marL="91425" marR="91425" marT="91425" marB="91425">
                    <a:lnL w="7700" cap="flat" cmpd="sng">
                      <a:solidFill>
                        <a:srgbClr val="FFFFFF"/>
                      </a:solidFill>
                      <a:prstDash val="solid"/>
                      <a:round/>
                      <a:headEnd type="none" w="sm" len="sm"/>
                      <a:tailEnd type="none" w="sm" len="sm"/>
                    </a:lnL>
                    <a:lnT w="6325" cap="flat" cmpd="sng">
                      <a:solidFill>
                        <a:srgbClr val="FFFFFF"/>
                      </a:solidFill>
                      <a:prstDash val="solid"/>
                      <a:round/>
                      <a:headEnd type="none" w="sm" len="sm"/>
                      <a:tailEnd type="none" w="sm" len="sm"/>
                    </a:lnT>
                    <a:lnB w="7700" cap="flat" cmpd="sng">
                      <a:solidFill>
                        <a:srgbClr val="FFFFFF"/>
                      </a:solidFill>
                      <a:prstDash val="solid"/>
                      <a:round/>
                      <a:headEnd type="none" w="sm" len="sm"/>
                      <a:tailEnd type="none" w="sm" len="sm"/>
                    </a:lnB>
                    <a:solidFill>
                      <a:srgbClr val="70AD47"/>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e045c7657f_1_24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27</a:t>
            </a:fld>
            <a:endParaRPr/>
          </a:p>
        </p:txBody>
      </p:sp>
      <p:pic>
        <p:nvPicPr>
          <p:cNvPr id="368" name="Google Shape;368;ge045c7657f_1_245"/>
          <p:cNvPicPr preferRelativeResize="0"/>
          <p:nvPr/>
        </p:nvPicPr>
        <p:blipFill>
          <a:blip r:embed="rId3">
            <a:alphaModFix/>
          </a:blip>
          <a:stretch>
            <a:fillRect/>
          </a:stretch>
        </p:blipFill>
        <p:spPr>
          <a:xfrm>
            <a:off x="1173775" y="152400"/>
            <a:ext cx="3324619" cy="4838698"/>
          </a:xfrm>
          <a:prstGeom prst="rect">
            <a:avLst/>
          </a:prstGeom>
          <a:noFill/>
          <a:ln>
            <a:noFill/>
          </a:ln>
        </p:spPr>
      </p:pic>
      <p:pic>
        <p:nvPicPr>
          <p:cNvPr id="369" name="Google Shape;369;ge045c7657f_1_245"/>
          <p:cNvPicPr preferRelativeResize="0"/>
          <p:nvPr/>
        </p:nvPicPr>
        <p:blipFill>
          <a:blip r:embed="rId4">
            <a:alphaModFix/>
          </a:blip>
          <a:stretch>
            <a:fillRect/>
          </a:stretch>
        </p:blipFill>
        <p:spPr>
          <a:xfrm>
            <a:off x="4778294" y="152400"/>
            <a:ext cx="3281014" cy="4838703"/>
          </a:xfrm>
          <a:prstGeom prst="rect">
            <a:avLst/>
          </a:prstGeom>
          <a:noFill/>
          <a:ln>
            <a:noFill/>
          </a:ln>
        </p:spPr>
      </p:pic>
      <p:sp>
        <p:nvSpPr>
          <p:cNvPr id="370" name="Google Shape;370;ge045c7657f_1_245"/>
          <p:cNvSpPr txBox="1"/>
          <p:nvPr/>
        </p:nvSpPr>
        <p:spPr>
          <a:xfrm>
            <a:off x="7998075" y="464820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Lato Light"/>
                <a:ea typeface="Lato Light"/>
                <a:cs typeface="Lato Light"/>
                <a:sym typeface="Lato Light"/>
              </a:rPr>
              <a:t>cont.</a:t>
            </a:r>
            <a:endParaRPr>
              <a:solidFill>
                <a:schemeClr val="lt1"/>
              </a:solidFill>
              <a:latin typeface="Lato Light"/>
              <a:ea typeface="Lato Light"/>
              <a:cs typeface="Lato Light"/>
              <a:sym typeface="Lato Light"/>
            </a:endParaRPr>
          </a:p>
        </p:txBody>
      </p:sp>
      <p:sp>
        <p:nvSpPr>
          <p:cNvPr id="371" name="Google Shape;371;ge045c7657f_1_245"/>
          <p:cNvSpPr txBox="1"/>
          <p:nvPr/>
        </p:nvSpPr>
        <p:spPr>
          <a:xfrm>
            <a:off x="82050" y="237400"/>
            <a:ext cx="113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ato Light"/>
                <a:ea typeface="Lato Light"/>
                <a:cs typeface="Lato Light"/>
                <a:sym typeface="Lato Light"/>
              </a:rPr>
              <a:t>Linear Regression with All Variables </a:t>
            </a:r>
            <a:endParaRPr>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e045c7657f_1_25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28</a:t>
            </a:fld>
            <a:endParaRPr/>
          </a:p>
        </p:txBody>
      </p:sp>
      <p:pic>
        <p:nvPicPr>
          <p:cNvPr id="377" name="Google Shape;377;ge045c7657f_1_252"/>
          <p:cNvPicPr preferRelativeResize="0"/>
          <p:nvPr/>
        </p:nvPicPr>
        <p:blipFill>
          <a:blip r:embed="rId3">
            <a:alphaModFix/>
          </a:blip>
          <a:stretch>
            <a:fillRect/>
          </a:stretch>
        </p:blipFill>
        <p:spPr>
          <a:xfrm>
            <a:off x="1028371" y="164750"/>
            <a:ext cx="3281000" cy="4813992"/>
          </a:xfrm>
          <a:prstGeom prst="rect">
            <a:avLst/>
          </a:prstGeom>
          <a:noFill/>
          <a:ln>
            <a:noFill/>
          </a:ln>
        </p:spPr>
      </p:pic>
      <p:pic>
        <p:nvPicPr>
          <p:cNvPr id="378" name="Google Shape;378;ge045c7657f_1_252"/>
          <p:cNvPicPr preferRelativeResize="0"/>
          <p:nvPr/>
        </p:nvPicPr>
        <p:blipFill>
          <a:blip r:embed="rId4">
            <a:alphaModFix/>
          </a:blip>
          <a:stretch>
            <a:fillRect/>
          </a:stretch>
        </p:blipFill>
        <p:spPr>
          <a:xfrm>
            <a:off x="4690371" y="152400"/>
            <a:ext cx="3296855" cy="4838702"/>
          </a:xfrm>
          <a:prstGeom prst="rect">
            <a:avLst/>
          </a:prstGeom>
          <a:noFill/>
          <a:ln>
            <a:noFill/>
          </a:ln>
        </p:spPr>
      </p:pic>
      <p:sp>
        <p:nvSpPr>
          <p:cNvPr id="379" name="Google Shape;379;ge045c7657f_1_252"/>
          <p:cNvSpPr txBox="1"/>
          <p:nvPr/>
        </p:nvSpPr>
        <p:spPr>
          <a:xfrm>
            <a:off x="7998075" y="464820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Lato Light"/>
                <a:ea typeface="Lato Light"/>
                <a:cs typeface="Lato Light"/>
                <a:sym typeface="Lato Light"/>
              </a:rPr>
              <a:t>cont.</a:t>
            </a:r>
            <a:endParaRPr>
              <a:solidFill>
                <a:schemeClr val="lt1"/>
              </a:solidFill>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e045c7657f_1_25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29</a:t>
            </a:fld>
            <a:endParaRPr/>
          </a:p>
        </p:txBody>
      </p:sp>
      <p:pic>
        <p:nvPicPr>
          <p:cNvPr id="385" name="Google Shape;385;ge045c7657f_1_256"/>
          <p:cNvPicPr preferRelativeResize="0"/>
          <p:nvPr/>
        </p:nvPicPr>
        <p:blipFill>
          <a:blip r:embed="rId3">
            <a:alphaModFix/>
          </a:blip>
          <a:stretch>
            <a:fillRect/>
          </a:stretch>
        </p:blipFill>
        <p:spPr>
          <a:xfrm>
            <a:off x="1066800" y="152400"/>
            <a:ext cx="3318170" cy="4838702"/>
          </a:xfrm>
          <a:prstGeom prst="rect">
            <a:avLst/>
          </a:prstGeom>
          <a:noFill/>
          <a:ln>
            <a:noFill/>
          </a:ln>
        </p:spPr>
      </p:pic>
      <p:pic>
        <p:nvPicPr>
          <p:cNvPr id="386" name="Google Shape;386;ge045c7657f_1_256"/>
          <p:cNvPicPr preferRelativeResize="0"/>
          <p:nvPr/>
        </p:nvPicPr>
        <p:blipFill>
          <a:blip r:embed="rId4">
            <a:alphaModFix/>
          </a:blip>
          <a:stretch>
            <a:fillRect/>
          </a:stretch>
        </p:blipFill>
        <p:spPr>
          <a:xfrm>
            <a:off x="4537370" y="152400"/>
            <a:ext cx="3368577"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Our process steps</a:t>
            </a:r>
            <a:endParaRPr b="1">
              <a:solidFill>
                <a:srgbClr val="212121"/>
              </a:solidFill>
              <a:latin typeface="Lato"/>
              <a:ea typeface="Lato"/>
              <a:cs typeface="Lato"/>
              <a:sym typeface="Lato"/>
            </a:endParaRPr>
          </a:p>
        </p:txBody>
      </p:sp>
      <p:sp>
        <p:nvSpPr>
          <p:cNvPr id="59" name="Google Shape;59;p3"/>
          <p:cNvSpPr/>
          <p:nvPr/>
        </p:nvSpPr>
        <p:spPr>
          <a:xfrm>
            <a:off x="611475" y="2513578"/>
            <a:ext cx="1816800" cy="1495800"/>
          </a:xfrm>
          <a:prstGeom prst="homePlate">
            <a:avLst>
              <a:gd name="adj" fmla="val 30129"/>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Lato"/>
                <a:ea typeface="Lato"/>
                <a:cs typeface="Lato"/>
                <a:sym typeface="Lato"/>
              </a:rPr>
              <a:t>Explorate the dataset </a:t>
            </a:r>
            <a:endParaRPr sz="1400" b="1" i="0" u="none" strike="noStrike" cap="none">
              <a:solidFill>
                <a:srgbClr val="212121"/>
              </a:solidFill>
              <a:latin typeface="Lato"/>
              <a:ea typeface="Lato"/>
              <a:cs typeface="Lato"/>
              <a:sym typeface="Lato"/>
            </a:endParaRPr>
          </a:p>
        </p:txBody>
      </p:sp>
      <p:sp>
        <p:nvSpPr>
          <p:cNvPr id="60" name="Google Shape;60;p3"/>
          <p:cNvSpPr/>
          <p:nvPr/>
        </p:nvSpPr>
        <p:spPr>
          <a:xfrm>
            <a:off x="2187129" y="2513578"/>
            <a:ext cx="1851900" cy="1495800"/>
          </a:xfrm>
          <a:prstGeom prst="chevron">
            <a:avLst>
              <a:gd name="adj" fmla="val 29853"/>
            </a:avLst>
          </a:prstGeom>
          <a:solidFill>
            <a:srgbClr val="EFEFEF"/>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None/>
            </a:pPr>
            <a:r>
              <a:rPr lang="en-US" sz="1400" b="1" i="0" u="none" strike="noStrike" cap="none">
                <a:solidFill>
                  <a:srgbClr val="212121"/>
                </a:solidFill>
                <a:latin typeface="Lato"/>
                <a:ea typeface="Lato"/>
                <a:cs typeface="Lato"/>
                <a:sym typeface="Lato"/>
              </a:rPr>
              <a:t>Clean,</a:t>
            </a:r>
            <a:endParaRPr b="1">
              <a:solidFill>
                <a:srgbClr val="212121"/>
              </a:solidFill>
            </a:endParaRPr>
          </a:p>
          <a:p>
            <a:pPr marL="0" marR="0" lvl="0" indent="0" algn="ctr" rtl="0">
              <a:lnSpc>
                <a:spcPct val="100000"/>
              </a:lnSpc>
              <a:spcBef>
                <a:spcPts val="0"/>
              </a:spcBef>
              <a:spcAft>
                <a:spcPts val="0"/>
              </a:spcAft>
              <a:buNone/>
            </a:pPr>
            <a:r>
              <a:rPr lang="en-US" sz="1400" b="1" i="0" u="none" strike="noStrike" cap="none">
                <a:solidFill>
                  <a:srgbClr val="212121"/>
                </a:solidFill>
                <a:latin typeface="Lato"/>
                <a:ea typeface="Lato"/>
                <a:cs typeface="Lato"/>
                <a:sym typeface="Lato"/>
              </a:rPr>
              <a:t>Splitting and Scaling</a:t>
            </a:r>
            <a:endParaRPr sz="1400" b="1" i="0" u="none" strike="noStrike" cap="none">
              <a:solidFill>
                <a:srgbClr val="212121"/>
              </a:solidFill>
              <a:latin typeface="Lato"/>
              <a:ea typeface="Lato"/>
              <a:cs typeface="Lato"/>
              <a:sym typeface="Lato"/>
            </a:endParaRPr>
          </a:p>
        </p:txBody>
      </p:sp>
      <p:sp>
        <p:nvSpPr>
          <p:cNvPr id="61" name="Google Shape;61;p3"/>
          <p:cNvSpPr/>
          <p:nvPr/>
        </p:nvSpPr>
        <p:spPr>
          <a:xfrm>
            <a:off x="3797724" y="2513578"/>
            <a:ext cx="1851900" cy="1495800"/>
          </a:xfrm>
          <a:prstGeom prst="chevron">
            <a:avLst>
              <a:gd name="adj" fmla="val 29853"/>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212121"/>
                </a:solidFill>
                <a:latin typeface="Lato"/>
                <a:ea typeface="Lato"/>
                <a:cs typeface="Lato"/>
                <a:sym typeface="Lato"/>
              </a:rPr>
              <a:t>Building models, and choose the best one</a:t>
            </a:r>
            <a:endParaRPr sz="1400" b="1" i="0" u="none" strike="noStrike" cap="none">
              <a:solidFill>
                <a:srgbClr val="212121"/>
              </a:solidFill>
              <a:latin typeface="Lato"/>
              <a:ea typeface="Lato"/>
              <a:cs typeface="Lato"/>
              <a:sym typeface="Lato"/>
            </a:endParaRPr>
          </a:p>
        </p:txBody>
      </p:sp>
      <p:sp>
        <p:nvSpPr>
          <p:cNvPr id="62" name="Google Shape;62;p3"/>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solidFill>
                  <a:srgbClr val="000000"/>
                </a:solidFill>
              </a:rPr>
              <a:t>3</a:t>
            </a:fld>
            <a:endParaRPr>
              <a:solidFill>
                <a:srgbClr val="000000"/>
              </a:solidFill>
            </a:endParaRPr>
          </a:p>
        </p:txBody>
      </p:sp>
      <p:sp>
        <p:nvSpPr>
          <p:cNvPr id="63" name="Google Shape;63;p3"/>
          <p:cNvSpPr/>
          <p:nvPr/>
        </p:nvSpPr>
        <p:spPr>
          <a:xfrm>
            <a:off x="5396574" y="2513578"/>
            <a:ext cx="1918625" cy="1495800"/>
          </a:xfrm>
          <a:prstGeom prst="chevron">
            <a:avLst>
              <a:gd name="adj" fmla="val 29853"/>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b="1">
                <a:solidFill>
                  <a:srgbClr val="212121"/>
                </a:solidFill>
                <a:latin typeface="Lato"/>
                <a:ea typeface="Lato"/>
                <a:cs typeface="Lato"/>
                <a:sym typeface="Lato"/>
              </a:rPr>
              <a:t>Analysis</a:t>
            </a:r>
            <a:endParaRPr sz="1400" b="1" i="0" u="none" strike="noStrike" cap="none">
              <a:solidFill>
                <a:srgbClr val="21212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e045c7657f_1_28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30</a:t>
            </a:fld>
            <a:endParaRPr/>
          </a:p>
        </p:txBody>
      </p:sp>
      <p:sp>
        <p:nvSpPr>
          <p:cNvPr id="392" name="Google Shape;392;ge045c7657f_1_287"/>
          <p:cNvSpPr txBox="1"/>
          <p:nvPr/>
        </p:nvSpPr>
        <p:spPr>
          <a:xfrm>
            <a:off x="474800" y="1754075"/>
            <a:ext cx="3455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ato Light"/>
                <a:ea typeface="Lato Light"/>
                <a:cs typeface="Lato Light"/>
                <a:sym typeface="Lato Light"/>
              </a:rPr>
              <a:t>We run the model in the testing file, however, the RMSE for the testing set is twice of the training set. There is definitely an overfitting here. We decided to run a stepwise regression to see if it will solve this overfitting problem. </a:t>
            </a:r>
            <a:endParaRPr>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e045c7657f_1_28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31</a:t>
            </a:fld>
            <a:endParaRPr/>
          </a:p>
        </p:txBody>
      </p:sp>
      <p:sp>
        <p:nvSpPr>
          <p:cNvPr id="398" name="Google Shape;398;ge045c7657f_1_281"/>
          <p:cNvSpPr txBox="1"/>
          <p:nvPr/>
        </p:nvSpPr>
        <p:spPr>
          <a:xfrm>
            <a:off x="408850" y="672600"/>
            <a:ext cx="3732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ato Light"/>
                <a:ea typeface="Lato Light"/>
                <a:cs typeface="Lato Light"/>
                <a:sym typeface="Lato Light"/>
              </a:rPr>
              <a:t>Forward-StepWise </a:t>
            </a:r>
            <a:endParaRPr>
              <a:latin typeface="Lato Light"/>
              <a:ea typeface="Lato Light"/>
              <a:cs typeface="Lato Light"/>
              <a:sym typeface="Lato Light"/>
            </a:endParaRPr>
          </a:p>
          <a:p>
            <a:pPr marL="0" lvl="0" indent="0" algn="l" rtl="0">
              <a:spcBef>
                <a:spcPts val="0"/>
              </a:spcBef>
              <a:spcAft>
                <a:spcPts val="0"/>
              </a:spcAft>
              <a:buNone/>
            </a:pPr>
            <a:endParaRPr>
              <a:latin typeface="Lato Light"/>
              <a:ea typeface="Lato Light"/>
              <a:cs typeface="Lato Light"/>
              <a:sym typeface="Lato Light"/>
            </a:endParaRPr>
          </a:p>
          <a:p>
            <a:pPr marL="0" lvl="0" indent="0" algn="l" rtl="0">
              <a:spcBef>
                <a:spcPts val="0"/>
              </a:spcBef>
              <a:spcAft>
                <a:spcPts val="0"/>
              </a:spcAft>
              <a:buNone/>
            </a:pPr>
            <a:r>
              <a:rPr lang="en-US">
                <a:latin typeface="Lato Light"/>
                <a:ea typeface="Lato Light"/>
                <a:cs typeface="Lato Light"/>
                <a:sym typeface="Lato Light"/>
              </a:rPr>
              <a:t>After Running the StepWise, we decided to go with bic with the smallest size model, which is 54 variables </a:t>
            </a:r>
            <a:endParaRPr>
              <a:latin typeface="Lato Light"/>
              <a:ea typeface="Lato Light"/>
              <a:cs typeface="Lato Light"/>
              <a:sym typeface="Lato Light"/>
            </a:endParaRPr>
          </a:p>
        </p:txBody>
      </p:sp>
      <p:pic>
        <p:nvPicPr>
          <p:cNvPr id="399" name="Google Shape;399;ge045c7657f_1_281"/>
          <p:cNvPicPr preferRelativeResize="0"/>
          <p:nvPr/>
        </p:nvPicPr>
        <p:blipFill>
          <a:blip r:embed="rId3">
            <a:alphaModFix/>
          </a:blip>
          <a:stretch>
            <a:fillRect/>
          </a:stretch>
        </p:blipFill>
        <p:spPr>
          <a:xfrm>
            <a:off x="877750" y="1994775"/>
            <a:ext cx="6566224" cy="290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e045c7657f_1_26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32</a:t>
            </a:fld>
            <a:endParaRPr/>
          </a:p>
        </p:txBody>
      </p:sp>
      <p:sp>
        <p:nvSpPr>
          <p:cNvPr id="405" name="Google Shape;405;ge045c7657f_1_266"/>
          <p:cNvSpPr txBox="1"/>
          <p:nvPr/>
        </p:nvSpPr>
        <p:spPr>
          <a:xfrm>
            <a:off x="82050" y="237400"/>
            <a:ext cx="1134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ato Light"/>
                <a:ea typeface="Lato Light"/>
                <a:cs typeface="Lato Light"/>
                <a:sym typeface="Lato Light"/>
              </a:rPr>
              <a:t>Linear Regression with 54 Variables </a:t>
            </a:r>
            <a:endParaRPr>
              <a:latin typeface="Lato Light"/>
              <a:ea typeface="Lato Light"/>
              <a:cs typeface="Lato Light"/>
              <a:sym typeface="Lato Light"/>
            </a:endParaRPr>
          </a:p>
        </p:txBody>
      </p:sp>
      <p:pic>
        <p:nvPicPr>
          <p:cNvPr id="406" name="Google Shape;406;ge045c7657f_1_266"/>
          <p:cNvPicPr preferRelativeResize="0"/>
          <p:nvPr/>
        </p:nvPicPr>
        <p:blipFill>
          <a:blip r:embed="rId3">
            <a:alphaModFix/>
          </a:blip>
          <a:stretch>
            <a:fillRect/>
          </a:stretch>
        </p:blipFill>
        <p:spPr>
          <a:xfrm>
            <a:off x="1368750" y="152400"/>
            <a:ext cx="3909273" cy="483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e045c7657f_1_27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33</a:t>
            </a:fld>
            <a:endParaRPr/>
          </a:p>
        </p:txBody>
      </p:sp>
      <p:pic>
        <p:nvPicPr>
          <p:cNvPr id="412" name="Google Shape;412;ge045c7657f_1_270"/>
          <p:cNvPicPr preferRelativeResize="0"/>
          <p:nvPr/>
        </p:nvPicPr>
        <p:blipFill>
          <a:blip r:embed="rId3">
            <a:alphaModFix/>
          </a:blip>
          <a:stretch>
            <a:fillRect/>
          </a:stretch>
        </p:blipFill>
        <p:spPr>
          <a:xfrm>
            <a:off x="1010825" y="152400"/>
            <a:ext cx="3325932" cy="4838700"/>
          </a:xfrm>
          <a:prstGeom prst="rect">
            <a:avLst/>
          </a:prstGeom>
          <a:noFill/>
          <a:ln>
            <a:noFill/>
          </a:ln>
        </p:spPr>
      </p:pic>
      <p:pic>
        <p:nvPicPr>
          <p:cNvPr id="413" name="Google Shape;413;ge045c7657f_1_270"/>
          <p:cNvPicPr preferRelativeResize="0"/>
          <p:nvPr/>
        </p:nvPicPr>
        <p:blipFill>
          <a:blip r:embed="rId4">
            <a:alphaModFix/>
          </a:blip>
          <a:stretch>
            <a:fillRect/>
          </a:stretch>
        </p:blipFill>
        <p:spPr>
          <a:xfrm>
            <a:off x="4565350" y="152400"/>
            <a:ext cx="3483425" cy="4838700"/>
          </a:xfrm>
          <a:prstGeom prst="rect">
            <a:avLst/>
          </a:prstGeom>
          <a:noFill/>
          <a:ln>
            <a:noFill/>
          </a:ln>
        </p:spPr>
      </p:pic>
      <p:sp>
        <p:nvSpPr>
          <p:cNvPr id="414" name="Google Shape;414;ge045c7657f_1_270"/>
          <p:cNvSpPr txBox="1"/>
          <p:nvPr/>
        </p:nvSpPr>
        <p:spPr>
          <a:xfrm>
            <a:off x="8150475" y="4648200"/>
            <a:ext cx="5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Lato Light"/>
                <a:ea typeface="Lato Light"/>
                <a:cs typeface="Lato Light"/>
                <a:sym typeface="Lato Light"/>
              </a:rPr>
              <a:t>cont.</a:t>
            </a:r>
            <a:endParaRPr>
              <a:solidFill>
                <a:schemeClr val="lt1"/>
              </a:solidFill>
              <a:latin typeface="Lato Light"/>
              <a:ea typeface="Lato Light"/>
              <a:cs typeface="Lato Light"/>
              <a:sym typeface="La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e045c7657f_1_29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34</a:t>
            </a:fld>
            <a:endParaRPr/>
          </a:p>
        </p:txBody>
      </p:sp>
      <p:sp>
        <p:nvSpPr>
          <p:cNvPr id="420" name="Google Shape;420;ge045c7657f_1_292"/>
          <p:cNvSpPr txBox="1"/>
          <p:nvPr/>
        </p:nvSpPr>
        <p:spPr>
          <a:xfrm>
            <a:off x="290150" y="1477100"/>
            <a:ext cx="3363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Lato Light"/>
                <a:ea typeface="Lato Light"/>
                <a:cs typeface="Lato Light"/>
                <a:sym typeface="Lato Light"/>
              </a:rPr>
              <a:t>We were able to solve this overfitting problem by using smaller model. The RMSE for testing is very similar to training. It’s still a little bit higher than the training, but we solved the overfitting problem. </a:t>
            </a:r>
            <a:endParaRPr>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df6642c6ff_0_23"/>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26" name="Google Shape;426;gdf6642c6ff_0_23"/>
          <p:cNvSpPr txBox="1">
            <a:spLocks noGrp="1"/>
          </p:cNvSpPr>
          <p:nvPr>
            <p:ph type="ctrTitle" idx="4294967295"/>
          </p:nvPr>
        </p:nvSpPr>
        <p:spPr>
          <a:xfrm>
            <a:off x="421400" y="235475"/>
            <a:ext cx="8186400" cy="9360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Gridsearch</a:t>
            </a:r>
            <a:endParaRPr b="1">
              <a:solidFill>
                <a:srgbClr val="212121"/>
              </a:solidFill>
              <a:latin typeface="Lato"/>
              <a:ea typeface="Lato"/>
              <a:cs typeface="Lato"/>
              <a:sym typeface="Lato"/>
            </a:endParaRPr>
          </a:p>
        </p:txBody>
      </p:sp>
      <p:pic>
        <p:nvPicPr>
          <p:cNvPr id="427" name="Google Shape;427;gdf6642c6ff_0_23"/>
          <p:cNvPicPr preferRelativeResize="0"/>
          <p:nvPr/>
        </p:nvPicPr>
        <p:blipFill>
          <a:blip r:embed="rId3">
            <a:alphaModFix/>
          </a:blip>
          <a:stretch>
            <a:fillRect/>
          </a:stretch>
        </p:blipFill>
        <p:spPr>
          <a:xfrm>
            <a:off x="152400" y="1323875"/>
            <a:ext cx="7359511" cy="366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df6642c6ff_0_1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36</a:t>
            </a:fld>
            <a:endParaRPr/>
          </a:p>
        </p:txBody>
      </p:sp>
      <p:pic>
        <p:nvPicPr>
          <p:cNvPr id="433" name="Google Shape;433;gdf6642c6ff_0_17"/>
          <p:cNvPicPr preferRelativeResize="0"/>
          <p:nvPr/>
        </p:nvPicPr>
        <p:blipFill>
          <a:blip r:embed="rId3">
            <a:alphaModFix/>
          </a:blip>
          <a:stretch>
            <a:fillRect/>
          </a:stretch>
        </p:blipFill>
        <p:spPr>
          <a:xfrm>
            <a:off x="304800" y="1385500"/>
            <a:ext cx="8175785" cy="3415910"/>
          </a:xfrm>
          <a:prstGeom prst="rect">
            <a:avLst/>
          </a:prstGeom>
          <a:noFill/>
          <a:ln>
            <a:noFill/>
          </a:ln>
        </p:spPr>
      </p:pic>
      <p:sp>
        <p:nvSpPr>
          <p:cNvPr id="434" name="Google Shape;434;gdf6642c6ff_0_17"/>
          <p:cNvSpPr txBox="1">
            <a:spLocks noGrp="1"/>
          </p:cNvSpPr>
          <p:nvPr>
            <p:ph type="ctrTitle" idx="4294967295"/>
          </p:nvPr>
        </p:nvSpPr>
        <p:spPr>
          <a:xfrm>
            <a:off x="421400" y="235475"/>
            <a:ext cx="8186400" cy="9360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Best parameters</a:t>
            </a:r>
            <a:endParaRPr b="1">
              <a:solidFill>
                <a:srgbClr val="21212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df6642c6ff_0_3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37</a:t>
            </a:fld>
            <a:endParaRPr/>
          </a:p>
        </p:txBody>
      </p:sp>
      <p:pic>
        <p:nvPicPr>
          <p:cNvPr id="440" name="Google Shape;440;gdf6642c6ff_0_31"/>
          <p:cNvPicPr preferRelativeResize="0"/>
          <p:nvPr/>
        </p:nvPicPr>
        <p:blipFill>
          <a:blip r:embed="rId3">
            <a:alphaModFix/>
          </a:blip>
          <a:stretch>
            <a:fillRect/>
          </a:stretch>
        </p:blipFill>
        <p:spPr>
          <a:xfrm>
            <a:off x="175350" y="1055850"/>
            <a:ext cx="7447749" cy="3700324"/>
          </a:xfrm>
          <a:prstGeom prst="rect">
            <a:avLst/>
          </a:prstGeom>
          <a:noFill/>
          <a:ln>
            <a:noFill/>
          </a:ln>
        </p:spPr>
      </p:pic>
      <p:sp>
        <p:nvSpPr>
          <p:cNvPr id="441" name="Google Shape;441;gdf6642c6ff_0_31"/>
          <p:cNvSpPr txBox="1">
            <a:spLocks noGrp="1"/>
          </p:cNvSpPr>
          <p:nvPr>
            <p:ph type="ctrTitle" idx="4294967295"/>
          </p:nvPr>
        </p:nvSpPr>
        <p:spPr>
          <a:xfrm>
            <a:off x="387900" y="119850"/>
            <a:ext cx="8186400" cy="936000"/>
          </a:xfrm>
          <a:prstGeom prst="rect">
            <a:avLst/>
          </a:prstGeom>
          <a:solidFill>
            <a:schemeClr val="lt1"/>
          </a:solid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Cross validation results (1)</a:t>
            </a:r>
            <a:endParaRPr b="1">
              <a:solidFill>
                <a:srgbClr val="21212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df6642c6ff_0_3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38</a:t>
            </a:fld>
            <a:endParaRPr/>
          </a:p>
        </p:txBody>
      </p:sp>
      <p:pic>
        <p:nvPicPr>
          <p:cNvPr id="447" name="Google Shape;447;gdf6642c6ff_0_37"/>
          <p:cNvPicPr preferRelativeResize="0"/>
          <p:nvPr/>
        </p:nvPicPr>
        <p:blipFill>
          <a:blip r:embed="rId3">
            <a:alphaModFix/>
          </a:blip>
          <a:stretch>
            <a:fillRect/>
          </a:stretch>
        </p:blipFill>
        <p:spPr>
          <a:xfrm>
            <a:off x="1174400" y="1006425"/>
            <a:ext cx="5520385" cy="3667225"/>
          </a:xfrm>
          <a:prstGeom prst="rect">
            <a:avLst/>
          </a:prstGeom>
          <a:noFill/>
          <a:ln>
            <a:noFill/>
          </a:ln>
        </p:spPr>
      </p:pic>
      <p:sp>
        <p:nvSpPr>
          <p:cNvPr id="448" name="Google Shape;448;gdf6642c6ff_0_37"/>
          <p:cNvSpPr txBox="1">
            <a:spLocks noGrp="1"/>
          </p:cNvSpPr>
          <p:nvPr>
            <p:ph type="ctrTitle" idx="4294967295"/>
          </p:nvPr>
        </p:nvSpPr>
        <p:spPr>
          <a:xfrm>
            <a:off x="478800" y="372000"/>
            <a:ext cx="8186400" cy="936000"/>
          </a:xfrm>
          <a:prstGeom prst="rect">
            <a:avLst/>
          </a:prstGeom>
          <a:solidFill>
            <a:schemeClr val="lt1"/>
          </a:solid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Cross validation results (2)</a:t>
            </a:r>
            <a:endParaRPr b="1">
              <a:solidFill>
                <a:srgbClr val="21212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df6642c6ff_0_4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39</a:t>
            </a:fld>
            <a:endParaRPr/>
          </a:p>
        </p:txBody>
      </p:sp>
      <p:pic>
        <p:nvPicPr>
          <p:cNvPr id="454" name="Google Shape;454;gdf6642c6ff_0_44"/>
          <p:cNvPicPr preferRelativeResize="0"/>
          <p:nvPr/>
        </p:nvPicPr>
        <p:blipFill>
          <a:blip r:embed="rId3">
            <a:alphaModFix/>
          </a:blip>
          <a:stretch>
            <a:fillRect/>
          </a:stretch>
        </p:blipFill>
        <p:spPr>
          <a:xfrm>
            <a:off x="789050" y="2045600"/>
            <a:ext cx="6353175" cy="1314450"/>
          </a:xfrm>
          <a:prstGeom prst="rect">
            <a:avLst/>
          </a:prstGeom>
          <a:noFill/>
          <a:ln>
            <a:noFill/>
          </a:ln>
        </p:spPr>
      </p:pic>
      <p:sp>
        <p:nvSpPr>
          <p:cNvPr id="455" name="Google Shape;455;gdf6642c6ff_0_44"/>
          <p:cNvSpPr txBox="1">
            <a:spLocks noGrp="1"/>
          </p:cNvSpPr>
          <p:nvPr>
            <p:ph type="ctrTitle" idx="4294967295"/>
          </p:nvPr>
        </p:nvSpPr>
        <p:spPr>
          <a:xfrm>
            <a:off x="462050" y="519400"/>
            <a:ext cx="5385000" cy="1223100"/>
          </a:xfrm>
          <a:prstGeom prst="rect">
            <a:avLst/>
          </a:prstGeom>
          <a:solidFill>
            <a:schemeClr val="lt1"/>
          </a:solid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Optimal Catboost Model Results</a:t>
            </a:r>
            <a:endParaRPr b="1">
              <a:solidFill>
                <a:srgbClr val="21212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ctrTitle"/>
          </p:nvPr>
        </p:nvSpPr>
        <p:spPr>
          <a:xfrm>
            <a:off x="194575" y="6600"/>
            <a:ext cx="5957100" cy="11598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Exploratory Dataset</a:t>
            </a:r>
            <a:endParaRPr b="1">
              <a:solidFill>
                <a:srgbClr val="212121"/>
              </a:solidFill>
              <a:latin typeface="Lato"/>
              <a:ea typeface="Lato"/>
              <a:cs typeface="Lato"/>
              <a:sym typeface="Lato"/>
            </a:endParaRPr>
          </a:p>
        </p:txBody>
      </p:sp>
      <p:sp>
        <p:nvSpPr>
          <p:cNvPr id="69" name="Google Shape;69;p4"/>
          <p:cNvSpPr txBox="1">
            <a:spLocks noGrp="1"/>
          </p:cNvSpPr>
          <p:nvPr>
            <p:ph type="sldNum" idx="4294967295"/>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4</a:t>
            </a:fld>
            <a:endParaRPr/>
          </a:p>
        </p:txBody>
      </p:sp>
      <p:grpSp>
        <p:nvGrpSpPr>
          <p:cNvPr id="70" name="Google Shape;70;p4"/>
          <p:cNvGrpSpPr/>
          <p:nvPr/>
        </p:nvGrpSpPr>
        <p:grpSpPr>
          <a:xfrm>
            <a:off x="346983" y="1401636"/>
            <a:ext cx="5009329" cy="3094349"/>
            <a:chOff x="238143" y="644567"/>
            <a:chExt cx="7141900" cy="4411675"/>
          </a:xfrm>
        </p:grpSpPr>
        <p:sp>
          <p:nvSpPr>
            <p:cNvPr id="71" name="Google Shape;71;p4"/>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723EA5">
                <a:alpha val="57540"/>
              </a:srgbClr>
            </a:solidFill>
            <a:ln w="9525" cap="flat" cmpd="sng">
              <a:solidFill>
                <a:srgbClr val="FDBE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2928350" y="3118725"/>
              <a:ext cx="25" cy="25"/>
            </a:xfrm>
            <a:custGeom>
              <a:avLst/>
              <a:gdLst/>
              <a:ahLst/>
              <a:cxnLst/>
              <a:rect l="l" t="t" r="r" b="b"/>
              <a:pathLst>
                <a:path w="1" h="1" fill="none" extrusionOk="0">
                  <a:moveTo>
                    <a:pt x="0" y="0"/>
                  </a:moveTo>
                  <a:close/>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723EA5">
                <a:alpha val="57540"/>
              </a:srgbClr>
            </a:solidFill>
            <a:ln w="9525" cap="flat" cmpd="sng">
              <a:solidFill>
                <a:srgbClr val="FDBE73"/>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4"/>
          <p:cNvGrpSpPr/>
          <p:nvPr/>
        </p:nvGrpSpPr>
        <p:grpSpPr>
          <a:xfrm>
            <a:off x="3110917" y="2309065"/>
            <a:ext cx="203322" cy="231344"/>
            <a:chOff x="1516475" y="238075"/>
            <a:chExt cx="424650" cy="483175"/>
          </a:xfrm>
        </p:grpSpPr>
        <p:sp>
          <p:nvSpPr>
            <p:cNvPr id="111" name="Google Shape;111;p4"/>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112;p4"/>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3" name="Google Shape;113;p4"/>
          <p:cNvSpPr txBox="1"/>
          <p:nvPr/>
        </p:nvSpPr>
        <p:spPr>
          <a:xfrm>
            <a:off x="2832600" y="2442275"/>
            <a:ext cx="86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Lato"/>
                <a:ea typeface="Lato"/>
                <a:cs typeface="Lato"/>
                <a:sym typeface="Lato"/>
              </a:rPr>
              <a:t>Ames,IA</a:t>
            </a:r>
            <a:endParaRPr b="1">
              <a:solidFill>
                <a:schemeClr val="lt1"/>
              </a:solidFill>
              <a:latin typeface="Lato"/>
              <a:ea typeface="Lato"/>
              <a:cs typeface="Lato"/>
              <a:sym typeface="Lato"/>
            </a:endParaRPr>
          </a:p>
        </p:txBody>
      </p:sp>
      <p:sp>
        <p:nvSpPr>
          <p:cNvPr id="114" name="Google Shape;114;p4"/>
          <p:cNvSpPr txBox="1"/>
          <p:nvPr/>
        </p:nvSpPr>
        <p:spPr>
          <a:xfrm>
            <a:off x="4633225" y="3451750"/>
            <a:ext cx="1734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Lato"/>
                <a:ea typeface="Lato"/>
                <a:cs typeface="Lato"/>
                <a:sym typeface="Lato"/>
              </a:rPr>
              <a:t>1460 Rows</a:t>
            </a:r>
            <a:endParaRPr b="1">
              <a:latin typeface="Lato"/>
              <a:ea typeface="Lato"/>
              <a:cs typeface="Lato"/>
              <a:sym typeface="Lato"/>
            </a:endParaRPr>
          </a:p>
          <a:p>
            <a:pPr marL="0" lvl="0" indent="0" algn="l" rtl="0">
              <a:spcBef>
                <a:spcPts val="0"/>
              </a:spcBef>
              <a:spcAft>
                <a:spcPts val="0"/>
              </a:spcAft>
              <a:buNone/>
            </a:pPr>
            <a:r>
              <a:rPr lang="en-US" b="1">
                <a:latin typeface="Lato"/>
                <a:ea typeface="Lato"/>
                <a:cs typeface="Lato"/>
                <a:sym typeface="Lato"/>
              </a:rPr>
              <a:t>81 Variables </a:t>
            </a:r>
            <a:endParaRPr b="1">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e045c7657f_0_2"/>
          <p:cNvSpPr txBox="1">
            <a:spLocks noGrp="1"/>
          </p:cNvSpPr>
          <p:nvPr>
            <p:ph type="title"/>
          </p:nvPr>
        </p:nvSpPr>
        <p:spPr>
          <a:xfrm>
            <a:off x="928200" y="0"/>
            <a:ext cx="6941400" cy="8574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4800"/>
              <a:buNone/>
            </a:pPr>
            <a:r>
              <a:rPr lang="en-US" b="1">
                <a:solidFill>
                  <a:srgbClr val="212121"/>
                </a:solidFill>
                <a:latin typeface="Lato"/>
                <a:ea typeface="Lato"/>
                <a:cs typeface="Lato"/>
                <a:sym typeface="Lato"/>
              </a:rPr>
              <a:t>Sale Price Distribution</a:t>
            </a:r>
            <a:endParaRPr b="1">
              <a:solidFill>
                <a:srgbClr val="212121"/>
              </a:solidFill>
              <a:latin typeface="Lato"/>
              <a:ea typeface="Lato"/>
              <a:cs typeface="Lato"/>
              <a:sym typeface="Lato"/>
            </a:endParaRPr>
          </a:p>
        </p:txBody>
      </p:sp>
      <p:sp>
        <p:nvSpPr>
          <p:cNvPr id="120" name="Google Shape;120;ge045c7657f_0_2"/>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pic>
        <p:nvPicPr>
          <p:cNvPr id="121" name="Google Shape;121;ge045c7657f_0_2"/>
          <p:cNvPicPr preferRelativeResize="0"/>
          <p:nvPr/>
        </p:nvPicPr>
        <p:blipFill>
          <a:blip r:embed="rId3">
            <a:alphaModFix/>
          </a:blip>
          <a:stretch>
            <a:fillRect/>
          </a:stretch>
        </p:blipFill>
        <p:spPr>
          <a:xfrm>
            <a:off x="665000" y="719450"/>
            <a:ext cx="6786800" cy="424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e045c7657f_0_8"/>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6</a:t>
            </a:fld>
            <a:endParaRPr/>
          </a:p>
        </p:txBody>
      </p:sp>
      <p:pic>
        <p:nvPicPr>
          <p:cNvPr id="127" name="Google Shape;127;ge045c7657f_0_8"/>
          <p:cNvPicPr preferRelativeResize="0"/>
          <p:nvPr/>
        </p:nvPicPr>
        <p:blipFill>
          <a:blip r:embed="rId3">
            <a:alphaModFix/>
          </a:blip>
          <a:stretch>
            <a:fillRect/>
          </a:stretch>
        </p:blipFill>
        <p:spPr>
          <a:xfrm>
            <a:off x="0" y="0"/>
            <a:ext cx="9144003" cy="4571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e045c7657f_1_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800"/>
              <a:buFont typeface="Arial"/>
              <a:buNone/>
            </a:pPr>
            <a:fld id="{00000000-1234-1234-1234-123412341234}" type="slidenum">
              <a:rPr lang="en-US"/>
              <a:t>7</a:t>
            </a:fld>
            <a:endParaRPr/>
          </a:p>
        </p:txBody>
      </p:sp>
      <p:pic>
        <p:nvPicPr>
          <p:cNvPr id="133" name="Google Shape;133;ge045c7657f_1_2"/>
          <p:cNvPicPr preferRelativeResize="0"/>
          <p:nvPr/>
        </p:nvPicPr>
        <p:blipFill>
          <a:blip r:embed="rId3">
            <a:alphaModFix/>
          </a:blip>
          <a:stretch>
            <a:fillRect/>
          </a:stretch>
        </p:blipFill>
        <p:spPr>
          <a:xfrm>
            <a:off x="1576750" y="0"/>
            <a:ext cx="642937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txBox="1">
            <a:spLocks noGrp="1"/>
          </p:cNvSpPr>
          <p:nvPr>
            <p:ph type="body" idx="1"/>
          </p:nvPr>
        </p:nvSpPr>
        <p:spPr>
          <a:xfrm>
            <a:off x="2711950" y="836125"/>
            <a:ext cx="3841200" cy="347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600"/>
              </a:spcBef>
              <a:spcAft>
                <a:spcPts val="0"/>
              </a:spcAft>
              <a:buSzPts val="2400"/>
              <a:buNone/>
            </a:pPr>
            <a:r>
              <a:rPr lang="en-US" sz="3200" b="1">
                <a:latin typeface="Lato"/>
                <a:ea typeface="Lato"/>
                <a:cs typeface="Lato"/>
                <a:sym typeface="Lato"/>
              </a:rPr>
              <a:t>Data Cleaning and </a:t>
            </a:r>
            <a:endParaRPr sz="3200" b="1">
              <a:latin typeface="Lato"/>
              <a:ea typeface="Lato"/>
              <a:cs typeface="Lato"/>
              <a:sym typeface="Lato"/>
            </a:endParaRPr>
          </a:p>
          <a:p>
            <a:pPr marL="0" lvl="0" indent="0" algn="ctr" rtl="0">
              <a:lnSpc>
                <a:spcPct val="100000"/>
              </a:lnSpc>
              <a:spcBef>
                <a:spcPts val="600"/>
              </a:spcBef>
              <a:spcAft>
                <a:spcPts val="0"/>
              </a:spcAft>
              <a:buSzPts val="2400"/>
              <a:buNone/>
            </a:pPr>
            <a:r>
              <a:rPr lang="en-US" sz="3200" b="1">
                <a:latin typeface="Lato"/>
                <a:ea typeface="Lato"/>
                <a:cs typeface="Lato"/>
                <a:sym typeface="Lato"/>
              </a:rPr>
              <a:t>Data Preprocessing</a:t>
            </a:r>
            <a:endParaRPr sz="3200" b="1">
              <a:latin typeface="Lato"/>
              <a:ea typeface="Lato"/>
              <a:cs typeface="Lato"/>
              <a:sym typeface="Lato"/>
            </a:endParaRPr>
          </a:p>
        </p:txBody>
      </p:sp>
      <p:sp>
        <p:nvSpPr>
          <p:cNvPr id="139" name="Google Shape;139;p5"/>
          <p:cNvSpPr txBox="1">
            <a:spLocks noGrp="1"/>
          </p:cNvSpPr>
          <p:nvPr>
            <p:ph type="sldNum" idx="12"/>
          </p:nvPr>
        </p:nvSpPr>
        <p:spPr>
          <a:xfrm>
            <a:off x="4297650" y="4673651"/>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6"/>
          <p:cNvSpPr txBox="1">
            <a:spLocks noGrp="1"/>
          </p:cNvSpPr>
          <p:nvPr>
            <p:ph type="ctrTitle"/>
          </p:nvPr>
        </p:nvSpPr>
        <p:spPr>
          <a:xfrm>
            <a:off x="248875" y="0"/>
            <a:ext cx="9631200" cy="1159800"/>
          </a:xfrm>
          <a:prstGeom prst="rect">
            <a:avLst/>
          </a:prstGeom>
          <a:noFill/>
          <a:ln>
            <a:noFill/>
          </a:ln>
        </p:spPr>
        <p:txBody>
          <a:bodyPr spcFirstLastPara="1" wrap="square" lIns="91425" tIns="91425" rIns="91425" bIns="91425" anchor="b" anchorCtr="0">
            <a:noAutofit/>
          </a:bodyPr>
          <a:lstStyle/>
          <a:p>
            <a:pPr marL="0" lvl="1" indent="0" algn="l" rtl="0">
              <a:lnSpc>
                <a:spcPct val="80000"/>
              </a:lnSpc>
              <a:spcBef>
                <a:spcPts val="0"/>
              </a:spcBef>
              <a:spcAft>
                <a:spcPts val="0"/>
              </a:spcAft>
              <a:buSzPts val="4800"/>
              <a:buNone/>
            </a:pPr>
            <a:r>
              <a:rPr lang="en-US" b="1">
                <a:solidFill>
                  <a:srgbClr val="212121"/>
                </a:solidFill>
                <a:latin typeface="Lato"/>
                <a:ea typeface="Lato"/>
                <a:cs typeface="Lato"/>
                <a:sym typeface="Lato"/>
              </a:rPr>
              <a:t>Clean, Splitting and Scaling</a:t>
            </a:r>
            <a:endParaRPr b="1">
              <a:solidFill>
                <a:srgbClr val="212121"/>
              </a:solidFill>
              <a:latin typeface="Lato"/>
              <a:ea typeface="Lato"/>
              <a:cs typeface="Lato"/>
              <a:sym typeface="Lato"/>
            </a:endParaRPr>
          </a:p>
        </p:txBody>
      </p:sp>
      <p:sp>
        <p:nvSpPr>
          <p:cNvPr id="145" name="Google Shape;145;p6"/>
          <p:cNvSpPr txBox="1">
            <a:spLocks noGrp="1"/>
          </p:cNvSpPr>
          <p:nvPr>
            <p:ph type="subTitle" idx="1"/>
          </p:nvPr>
        </p:nvSpPr>
        <p:spPr>
          <a:xfrm>
            <a:off x="685800" y="3983054"/>
            <a:ext cx="3914700" cy="7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solidFill>
                  <a:srgbClr val="212121"/>
                </a:solidFill>
              </a:rPr>
              <a:t>Change some variables from categorical to numerical, split the training dataset into train and testing dataset  </a:t>
            </a:r>
            <a:endParaRPr>
              <a:solidFill>
                <a:srgbClr val="212121"/>
              </a:solidFill>
            </a:endParaRPr>
          </a:p>
        </p:txBody>
      </p:sp>
      <p:sp>
        <p:nvSpPr>
          <p:cNvPr id="146" name="Google Shape;146;p6"/>
          <p:cNvSpPr txBox="1">
            <a:spLocks noGrp="1"/>
          </p:cNvSpPr>
          <p:nvPr>
            <p:ph type="sldNum" idx="4294967295"/>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147" name="Google Shape;147;p6"/>
          <p:cNvPicPr preferRelativeResize="0"/>
          <p:nvPr/>
        </p:nvPicPr>
        <p:blipFill>
          <a:blip r:embed="rId3">
            <a:alphaModFix/>
          </a:blip>
          <a:stretch>
            <a:fillRect/>
          </a:stretch>
        </p:blipFill>
        <p:spPr>
          <a:xfrm>
            <a:off x="129475" y="1096263"/>
            <a:ext cx="4023246" cy="2886775"/>
          </a:xfrm>
          <a:prstGeom prst="rect">
            <a:avLst/>
          </a:prstGeom>
          <a:noFill/>
          <a:ln>
            <a:noFill/>
          </a:ln>
        </p:spPr>
      </p:pic>
      <p:sp>
        <p:nvSpPr>
          <p:cNvPr id="148" name="Google Shape;148;p6"/>
          <p:cNvSpPr txBox="1"/>
          <p:nvPr/>
        </p:nvSpPr>
        <p:spPr>
          <a:xfrm>
            <a:off x="4324650" y="1052525"/>
            <a:ext cx="3525300" cy="38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rgbClr val="212121"/>
                </a:solidFill>
                <a:latin typeface="Lato"/>
                <a:ea typeface="Lato"/>
                <a:cs typeface="Lato"/>
                <a:sym typeface="Lato"/>
              </a:rPr>
              <a:t>Data Cleaning:</a:t>
            </a:r>
            <a:endParaRPr sz="1600" b="1">
              <a:solidFill>
                <a:srgbClr val="212121"/>
              </a:solidFill>
              <a:latin typeface="Lato"/>
              <a:ea typeface="Lato"/>
              <a:cs typeface="Lato"/>
              <a:sym typeface="Lato"/>
            </a:endParaRPr>
          </a:p>
          <a:p>
            <a:pPr marL="457200" lvl="0" indent="-336550" algn="l" rtl="0">
              <a:lnSpc>
                <a:spcPct val="115000"/>
              </a:lnSpc>
              <a:spcBef>
                <a:spcPts val="0"/>
              </a:spcBef>
              <a:spcAft>
                <a:spcPts val="0"/>
              </a:spcAft>
              <a:buClr>
                <a:srgbClr val="212121"/>
              </a:buClr>
              <a:buSzPts val="1700"/>
              <a:buFont typeface="Lato"/>
              <a:buChar char="●"/>
            </a:pPr>
            <a:r>
              <a:rPr lang="en-US" b="1"/>
              <a:t>Convert the categorical into binary/ factors (ex:#of bedroom)</a:t>
            </a:r>
            <a:endParaRPr b="1"/>
          </a:p>
          <a:p>
            <a:pPr marL="457200" lvl="0" indent="-336550" algn="l" rtl="0">
              <a:lnSpc>
                <a:spcPct val="115000"/>
              </a:lnSpc>
              <a:spcBef>
                <a:spcPts val="0"/>
              </a:spcBef>
              <a:spcAft>
                <a:spcPts val="0"/>
              </a:spcAft>
              <a:buClr>
                <a:srgbClr val="212121"/>
              </a:buClr>
              <a:buSzPts val="1700"/>
              <a:buFont typeface="Lato"/>
              <a:buChar char="●"/>
            </a:pPr>
            <a:r>
              <a:rPr lang="en-US" b="1"/>
              <a:t>Convert the blanks into NA for categorical and 0 for numerical ( it means the house doesn’t have that feature)</a:t>
            </a:r>
            <a:endParaRPr b="1"/>
          </a:p>
          <a:p>
            <a:pPr marL="457200" lvl="0" indent="-336550" algn="l" rtl="0">
              <a:lnSpc>
                <a:spcPct val="115000"/>
              </a:lnSpc>
              <a:spcBef>
                <a:spcPts val="0"/>
              </a:spcBef>
              <a:spcAft>
                <a:spcPts val="0"/>
              </a:spcAft>
              <a:buClr>
                <a:srgbClr val="212121"/>
              </a:buClr>
              <a:buSzPts val="1700"/>
              <a:buFont typeface="Lato"/>
              <a:buChar char="●"/>
            </a:pPr>
            <a:r>
              <a:rPr lang="en-US" b="1"/>
              <a:t>Convert the NA in numerical into 0.</a:t>
            </a:r>
            <a:endParaRPr b="1"/>
          </a:p>
          <a:p>
            <a:pPr marL="457200" lvl="0" indent="-336550" algn="l" rtl="0">
              <a:lnSpc>
                <a:spcPct val="115000"/>
              </a:lnSpc>
              <a:spcBef>
                <a:spcPts val="0"/>
              </a:spcBef>
              <a:spcAft>
                <a:spcPts val="0"/>
              </a:spcAft>
              <a:buClr>
                <a:srgbClr val="212121"/>
              </a:buClr>
              <a:buSzPts val="1700"/>
              <a:buFont typeface="Lato"/>
              <a:buChar char="●"/>
            </a:pPr>
            <a:r>
              <a:rPr lang="en-US" b="1"/>
              <a:t>Standardize the continuous variables</a:t>
            </a:r>
            <a:endParaRPr b="1"/>
          </a:p>
          <a:p>
            <a:pPr marL="457200" lvl="0" indent="-336550" algn="l" rtl="0">
              <a:lnSpc>
                <a:spcPct val="115000"/>
              </a:lnSpc>
              <a:spcBef>
                <a:spcPts val="0"/>
              </a:spcBef>
              <a:spcAft>
                <a:spcPts val="0"/>
              </a:spcAft>
              <a:buClr>
                <a:srgbClr val="212121"/>
              </a:buClr>
              <a:buSzPts val="1700"/>
              <a:buFont typeface="Lato"/>
              <a:buChar char="●"/>
            </a:pPr>
            <a:r>
              <a:rPr lang="en-US" b="1"/>
              <a:t>Split the data to train and test  (70-30)</a:t>
            </a:r>
            <a:endParaRPr b="1"/>
          </a:p>
          <a:p>
            <a:pPr marL="0" lvl="0" indent="0" algn="l" rtl="0">
              <a:spcBef>
                <a:spcPts val="0"/>
              </a:spcBef>
              <a:spcAft>
                <a:spcPts val="0"/>
              </a:spcAft>
              <a:buNone/>
            </a:pPr>
            <a:endParaRPr b="1">
              <a:solidFill>
                <a:srgbClr val="21212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1323</Words>
  <Application>Microsoft Macintosh PowerPoint</Application>
  <PresentationFormat>On-screen Show (16:9)</PresentationFormat>
  <Paragraphs>269</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Lato Hairline</vt:lpstr>
      <vt:lpstr>Lato Light</vt:lpstr>
      <vt:lpstr>Arial</vt:lpstr>
      <vt:lpstr>Lato</vt:lpstr>
      <vt:lpstr>Eglamour template</vt:lpstr>
      <vt:lpstr>House Price Prediction -Group 7   Caesar Phan, Jiangshan(Ray) Wang, Vincentia Angelica, Lu Wang</vt:lpstr>
      <vt:lpstr>Introduction</vt:lpstr>
      <vt:lpstr>Our process steps</vt:lpstr>
      <vt:lpstr>Exploratory Dataset</vt:lpstr>
      <vt:lpstr>Sale Price Distribution</vt:lpstr>
      <vt:lpstr>PowerPoint Presentation</vt:lpstr>
      <vt:lpstr>PowerPoint Presentation</vt:lpstr>
      <vt:lpstr>PowerPoint Presentation</vt:lpstr>
      <vt:lpstr>Clean, Splitting and Scaling</vt:lpstr>
      <vt:lpstr>PowerPoint Presentation</vt:lpstr>
      <vt:lpstr>Boosting Models - Catboost</vt:lpstr>
      <vt:lpstr>Catboost: Feature Prediction Value</vt:lpstr>
      <vt:lpstr>Linear Regression</vt:lpstr>
      <vt:lpstr>PowerPoint Presentation</vt:lpstr>
      <vt:lpstr>Evaluation criteria</vt:lpstr>
      <vt:lpstr>PowerPoint Presentation</vt:lpstr>
      <vt:lpstr>Area/Room#</vt:lpstr>
      <vt:lpstr>Neighborhood</vt:lpstr>
      <vt:lpstr>Quality, Roof, Exterior, Sale Type</vt:lpstr>
      <vt:lpstr>Other</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Gridsearch</vt:lpstr>
      <vt:lpstr>Best parameters</vt:lpstr>
      <vt:lpstr>Cross validation results (1)</vt:lpstr>
      <vt:lpstr>Cross validation results (2)</vt:lpstr>
      <vt:lpstr>Optimal Catboost Model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-Group 7   Caesar Phan, Jiangshan(Ray) Wang, Vincentia Angelica, Lu Wang</dc:title>
  <dc:creator>Lu Wang</dc:creator>
  <cp:lastModifiedBy>Ray Wang-MSBA21B</cp:lastModifiedBy>
  <cp:revision>1</cp:revision>
  <dcterms:modified xsi:type="dcterms:W3CDTF">2021-06-10T17:40:02Z</dcterms:modified>
</cp:coreProperties>
</file>